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Lst>
  <p:notesMasterIdLst>
    <p:notesMasterId r:id="rId27"/>
  </p:notesMasterIdLst>
  <p:sldIdLst>
    <p:sldId id="257" r:id="rId4"/>
    <p:sldId id="283" r:id="rId5"/>
    <p:sldId id="284" r:id="rId6"/>
    <p:sldId id="282" r:id="rId7"/>
    <p:sldId id="281" r:id="rId8"/>
    <p:sldId id="285" r:id="rId9"/>
    <p:sldId id="286" r:id="rId10"/>
    <p:sldId id="277" r:id="rId11"/>
    <p:sldId id="278" r:id="rId12"/>
    <p:sldId id="287" r:id="rId13"/>
    <p:sldId id="263" r:id="rId14"/>
    <p:sldId id="264" r:id="rId15"/>
    <p:sldId id="265" r:id="rId16"/>
    <p:sldId id="266" r:id="rId17"/>
    <p:sldId id="267" r:id="rId18"/>
    <p:sldId id="268" r:id="rId19"/>
    <p:sldId id="275" r:id="rId20"/>
    <p:sldId id="276" r:id="rId21"/>
    <p:sldId id="269" r:id="rId22"/>
    <p:sldId id="270" r:id="rId23"/>
    <p:sldId id="271" r:id="rId24"/>
    <p:sldId id="272" r:id="rId25"/>
    <p:sldId id="273"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Consolas" panose="020B0609020204030204" pitchFamily="49" charset="0"/>
      <p:regular r:id="rId32"/>
      <p:bold r:id="rId33"/>
      <p:italic r:id="rId34"/>
      <p:boldItalic r:id="rId35"/>
    </p:embeddedFont>
    <p:embeddedFont>
      <p:font typeface="Open Sans" panose="020B0604020202020204" charset="0"/>
      <p:regular r:id="rId36"/>
      <p:bold r:id="rId37"/>
      <p:italic r:id="rId38"/>
      <p:boldItalic r:id="rId39"/>
    </p:embeddedFont>
    <p:embeddedFont>
      <p:font typeface="Segoe UI" panose="020B0502040204020203" pitchFamily="34"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20A873-B55B-4F9E-AF81-4BBCDE161B8F}">
          <p14:sldIdLst>
            <p14:sldId id="257"/>
            <p14:sldId id="283"/>
            <p14:sldId id="284"/>
            <p14:sldId id="282"/>
            <p14:sldId id="281"/>
            <p14:sldId id="285"/>
            <p14:sldId id="286"/>
            <p14:sldId id="277"/>
            <p14:sldId id="278"/>
            <p14:sldId id="287"/>
            <p14:sldId id="263"/>
          </p14:sldIdLst>
        </p14:section>
        <p14:section name=".NET bots" id="{885FD532-7C78-4980-810A-FEDFAE88D104}">
          <p14:sldIdLst>
            <p14:sldId id="264"/>
            <p14:sldId id="265"/>
            <p14:sldId id="266"/>
            <p14:sldId id="267"/>
            <p14:sldId id="268"/>
            <p14:sldId id="275"/>
            <p14:sldId id="276"/>
            <p14:sldId id="269"/>
            <p14:sldId id="270"/>
            <p14:sldId id="271"/>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20A0"/>
    <a:srgbClr val="003B64"/>
    <a:srgbClr val="000000"/>
    <a:srgbClr val="FF505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A8C1D7-FCAF-4E21-9804-81BBE7374A6C}" v="746" dt="2020-11-03T06:09:19.1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813" autoAdjust="0"/>
  </p:normalViewPr>
  <p:slideViewPr>
    <p:cSldViewPr snapToGrid="0">
      <p:cViewPr varScale="1">
        <p:scale>
          <a:sx n="103" d="100"/>
          <a:sy n="103" d="100"/>
        </p:scale>
        <p:origin x="153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14.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Daniel Roth, a Program Manager on the ASP.NET team, and I'm here with Javier </a:t>
            </a:r>
            <a:r>
              <a:rPr lang="en-US" dirty="0" err="1"/>
              <a:t>Calvarro</a:t>
            </a:r>
            <a:r>
              <a:rPr lang="en-US" dirty="0"/>
              <a:t> Nelson a Software Engineer on the ASP.NET team. We're super excited that .NET 5 has now shipped with enhanced support for building full stack web apps with ASP.NET Core and Blazor. In this session we're going to take a look at how ASP.NET Core and Blazor work hand-in-hand to create great modern web apps.</a:t>
            </a:r>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2629433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.NET has been the work horse powering web apps from the server for many years. Many of the biggest names on the web are powered by .NET.</a:t>
            </a:r>
          </a:p>
        </p:txBody>
      </p:sp>
      <p:sp>
        <p:nvSpPr>
          <p:cNvPr id="4" name="Slide Number Placeholder 3"/>
          <p:cNvSpPr>
            <a:spLocks noGrp="1"/>
          </p:cNvSpPr>
          <p:nvPr>
            <p:ph type="sldNum" sz="quarter" idx="5"/>
          </p:nvPr>
        </p:nvSpPr>
        <p:spPr/>
        <p:txBody>
          <a:bodyPr/>
          <a:lstStyle/>
          <a:p>
            <a:fld id="{045E74FF-B95A-3049-B6BA-741949CDE00C}" type="slidenum">
              <a:rPr lang="en-US" smtClean="0"/>
              <a:t>2</a:t>
            </a:fld>
            <a:endParaRPr lang="en-US"/>
          </a:p>
        </p:txBody>
      </p:sp>
    </p:spTree>
    <p:extLst>
      <p:ext uri="{BB962C8B-B14F-4D97-AF65-F5344CB8AC3E}">
        <p14:creationId xmlns:p14="http://schemas.microsoft.com/office/powerpoint/2010/main" val="1334231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With ASP.NET Core in .NET 5 you get unparalleled support for building web apps that are fast and secure. ASP.NET Core in .NET 5 is the fastest .NET web framework we've ever shipped and ranks in the top 10 for almost every public </a:t>
            </a:r>
            <a:r>
              <a:rPr lang="en-US" b="0" dirty="0" err="1">
                <a:solidFill>
                  <a:srgbClr val="D4D4D4"/>
                </a:solidFill>
                <a:effectLst/>
                <a:latin typeface="Consolas" panose="020B0609020204030204" pitchFamily="49" charset="0"/>
              </a:rPr>
              <a:t>TechEmpower</a:t>
            </a:r>
            <a:r>
              <a:rPr lang="en-US" b="0" dirty="0">
                <a:solidFill>
                  <a:srgbClr val="D4D4D4"/>
                </a:solidFill>
                <a:effectLst/>
                <a:latin typeface="Consolas" panose="020B0609020204030204" pitchFamily="49" charset="0"/>
              </a:rPr>
              <a:t> benchmark, far outperforming most other popular web frameworks. ASP.NET Core in .NET 5 also helps keep your web apps secure with the latest security protocols and best practices.</a:t>
            </a:r>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3</a:t>
            </a:fld>
            <a:endParaRPr lang="en-US"/>
          </a:p>
        </p:txBody>
      </p:sp>
    </p:spTree>
    <p:extLst>
      <p:ext uri="{BB962C8B-B14F-4D97-AF65-F5344CB8AC3E}">
        <p14:creationId xmlns:p14="http://schemas.microsoft.com/office/powerpoint/2010/main" val="4182563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ASP.NET Core comes with everything you need to build beautiful web UI and powerful backend services. The addition of Blazor to ASP.NET Core expands the reach of your .NET web apps to the client. </a:t>
            </a:r>
          </a:p>
        </p:txBody>
      </p:sp>
      <p:sp>
        <p:nvSpPr>
          <p:cNvPr id="4" name="Slide Number Placeholder 3"/>
          <p:cNvSpPr>
            <a:spLocks noGrp="1"/>
          </p:cNvSpPr>
          <p:nvPr>
            <p:ph type="sldNum" sz="quarter" idx="5"/>
          </p:nvPr>
        </p:nvSpPr>
        <p:spPr/>
        <p:txBody>
          <a:bodyPr/>
          <a:lstStyle/>
          <a:p>
            <a:fld id="{045E74FF-B95A-3049-B6BA-741949CDE00C}" type="slidenum">
              <a:rPr lang="en-US" smtClean="0"/>
              <a:t>4</a:t>
            </a:fld>
            <a:endParaRPr lang="en-US"/>
          </a:p>
        </p:txBody>
      </p:sp>
    </p:spTree>
    <p:extLst>
      <p:ext uri="{BB962C8B-B14F-4D97-AF65-F5344CB8AC3E}">
        <p14:creationId xmlns:p14="http://schemas.microsoft.com/office/powerpoint/2010/main" val="268259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Blazor enables ASP.NET Core apps to remotely handle browser UI interactions over a real-time </a:t>
            </a:r>
            <a:r>
              <a:rPr lang="en-US" b="0" dirty="0" err="1">
                <a:solidFill>
                  <a:srgbClr val="D4D4D4"/>
                </a:solidFill>
                <a:effectLst/>
                <a:latin typeface="Consolas" panose="020B0609020204030204" pitchFamily="49" charset="0"/>
              </a:rPr>
              <a:t>SignalR</a:t>
            </a:r>
            <a:r>
              <a:rPr lang="en-US" b="0" dirty="0">
                <a:solidFill>
                  <a:srgbClr val="D4D4D4"/>
                </a:solidFill>
                <a:effectLst/>
                <a:latin typeface="Consolas" panose="020B0609020204030204" pitchFamily="49" charset="0"/>
              </a:rPr>
              <a:t> connection, and also to run .NET code directly in the browser using a </a:t>
            </a:r>
            <a:r>
              <a:rPr lang="en-US" b="0" dirty="0" err="1">
                <a:solidFill>
                  <a:srgbClr val="D4D4D4"/>
                </a:solidFill>
                <a:effectLst/>
                <a:latin typeface="Consolas" panose="020B0609020204030204" pitchFamily="49" charset="0"/>
              </a:rPr>
              <a:t>WebAssembly</a:t>
            </a:r>
            <a:r>
              <a:rPr lang="en-US" b="0" dirty="0">
                <a:solidFill>
                  <a:srgbClr val="D4D4D4"/>
                </a:solidFill>
                <a:effectLst/>
                <a:latin typeface="Consolas" panose="020B0609020204030204" pitchFamily="49" charset="0"/>
              </a:rPr>
              <a:t> based .NET runtime. Blazor gives your .NET web apps that rich interactive feel, and enables taking full advantage of the client device's capabilities. There's no need to rewrite your existing ASP.NET Core app to take advantage of Blazor. You can add Blazor components to your existing ASP.NET Core apps while preserving existing functionality.</a:t>
            </a:r>
          </a:p>
        </p:txBody>
      </p:sp>
      <p:sp>
        <p:nvSpPr>
          <p:cNvPr id="4" name="Slide Number Placeholder 3"/>
          <p:cNvSpPr>
            <a:spLocks noGrp="1"/>
          </p:cNvSpPr>
          <p:nvPr>
            <p:ph type="sldNum" sz="quarter" idx="5"/>
          </p:nvPr>
        </p:nvSpPr>
        <p:spPr/>
        <p:txBody>
          <a:bodyPr/>
          <a:lstStyle/>
          <a:p>
            <a:fld id="{045E74FF-B95A-3049-B6BA-741949CDE00C}" type="slidenum">
              <a:rPr lang="en-US" smtClean="0"/>
              <a:t>5</a:t>
            </a:fld>
            <a:endParaRPr lang="en-US"/>
          </a:p>
        </p:txBody>
      </p:sp>
    </p:spTree>
    <p:extLst>
      <p:ext uri="{BB962C8B-B14F-4D97-AF65-F5344CB8AC3E}">
        <p14:creationId xmlns:p14="http://schemas.microsoft.com/office/powerpoint/2010/main" val="1729564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796E6"/>
                </a:solidFill>
                <a:effectLst/>
                <a:latin typeface="Consolas" panose="020B0609020204030204" pitchFamily="49" charset="0"/>
              </a:rPr>
              <a:t>Let's take a look at how ASP.NET Core and Blazor can be used together in .NET 5 to build modern web apps.</a:t>
            </a:r>
          </a:p>
          <a:p>
            <a:endParaRPr lang="en-US" b="0" dirty="0">
              <a:solidFill>
                <a:srgbClr val="6796E6"/>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Show an existing MVC based app (</a:t>
            </a:r>
            <a:r>
              <a:rPr lang="en-US" b="0" dirty="0" err="1">
                <a:solidFill>
                  <a:srgbClr val="D4D4D4"/>
                </a:solidFill>
                <a:effectLst/>
                <a:latin typeface="Consolas" panose="020B0609020204030204" pitchFamily="49" charset="0"/>
              </a:rPr>
              <a:t>PartsUnlimited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Using Azure AD B2C for auth</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Highlight </a:t>
            </a:r>
            <a:r>
              <a:rPr lang="en-US" b="0" dirty="0" err="1">
                <a:solidFill>
                  <a:srgbClr val="D4D4D4"/>
                </a:solidFill>
                <a:effectLst/>
                <a:latin typeface="Consolas" panose="020B0609020204030204" pitchFamily="49" charset="0"/>
              </a:rPr>
              <a:t>Microsoft.Identity.Web</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Add some UI interactivity</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Update shopping cart UI to use Blazor Server</a:t>
            </a:r>
          </a:p>
          <a:p>
            <a:br>
              <a:rPr lang="en-US" b="0" dirty="0">
                <a:solidFill>
                  <a:srgbClr val="D4D4D4"/>
                </a:solidFill>
                <a:effectLst/>
                <a:latin typeface="Consolas" panose="020B0609020204030204" pitchFamily="49" charset="0"/>
              </a:rPr>
            </a:b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Prerendering</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Show the app is fully prerendered, good for SEO, etc.</a:t>
            </a:r>
          </a:p>
          <a:p>
            <a:br>
              <a:rPr lang="en-US" b="0" dirty="0">
                <a:solidFill>
                  <a:srgbClr val="D4D4D4"/>
                </a:solidFill>
                <a:effectLst/>
                <a:latin typeface="Consolas" panose="020B0609020204030204" pitchFamily="49" charset="0"/>
              </a:rPr>
            </a:b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Deploy to Azure</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Add Azure </a:t>
            </a:r>
            <a:r>
              <a:rPr lang="en-US" b="0" dirty="0" err="1">
                <a:solidFill>
                  <a:srgbClr val="D4D4D4"/>
                </a:solidFill>
                <a:effectLst/>
                <a:latin typeface="Consolas" panose="020B0609020204030204" pitchFamily="49" charset="0"/>
              </a:rPr>
              <a:t>SignalR</a:t>
            </a:r>
            <a:r>
              <a:rPr lang="en-US" b="0" dirty="0">
                <a:solidFill>
                  <a:srgbClr val="D4D4D4"/>
                </a:solidFill>
                <a:effectLst/>
                <a:latin typeface="Consolas" panose="020B0609020204030204" pitchFamily="49" charset="0"/>
              </a:rPr>
              <a:t> Service</a:t>
            </a:r>
          </a:p>
          <a:p>
            <a:br>
              <a:rPr lang="en-US" b="0" dirty="0">
                <a:solidFill>
                  <a:srgbClr val="D4D4D4"/>
                </a:solidFill>
                <a:effectLst/>
                <a:latin typeface="Consolas" panose="020B0609020204030204" pitchFamily="49" charset="0"/>
              </a:rPr>
            </a:b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Switch to Blazor </a:t>
            </a:r>
            <a:r>
              <a:rPr lang="en-US" b="0" dirty="0" err="1">
                <a:solidFill>
                  <a:srgbClr val="D4D4D4"/>
                </a:solidFill>
                <a:effectLst/>
                <a:latin typeface="Consolas" panose="020B0609020204030204" pitchFamily="49" charset="0"/>
              </a:rPr>
              <a:t>WebAssembly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Discuss that it's not necessarily the right move - pros &amp; cons</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Switch components to WASM</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Switch prerendering to WASM</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Add shopping cart API</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Generate the API client</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Handle authentication</a:t>
            </a:r>
          </a:p>
          <a:p>
            <a:br>
              <a:rPr lang="en-US" b="0" dirty="0">
                <a:solidFill>
                  <a:srgbClr val="D4D4D4"/>
                </a:solidFill>
                <a:effectLst/>
                <a:latin typeface="Consolas" panose="020B0609020204030204" pitchFamily="49" charset="0"/>
              </a:rPr>
            </a:b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Deloy</a:t>
            </a:r>
            <a:r>
              <a:rPr lang="en-US" b="0" dirty="0">
                <a:solidFill>
                  <a:srgbClr val="D4D4D4"/>
                </a:solidFill>
                <a:effectLst/>
                <a:latin typeface="Consolas" panose="020B0609020204030204" pitchFamily="49" charset="0"/>
              </a:rPr>
              <a:t> to Azure again</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Additional provisioning requirements</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6</a:t>
            </a:fld>
            <a:endParaRPr lang="en-US"/>
          </a:p>
        </p:txBody>
      </p:sp>
    </p:spTree>
    <p:extLst>
      <p:ext uri="{BB962C8B-B14F-4D97-AF65-F5344CB8AC3E}">
        <p14:creationId xmlns:p14="http://schemas.microsoft.com/office/powerpoint/2010/main" val="880384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11/3/2020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11/3/2020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11/3/2020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11/3/2020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11/3/2020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11/3/2020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11/3/2020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11/3/2020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11/3/2020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11/3/2020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png"/><Relationship Id="rId17" Type="http://schemas.openxmlformats.org/officeDocument/2006/relationships/image" Target="../media/image31.svg"/><Relationship Id="rId2" Type="http://schemas.openxmlformats.org/officeDocument/2006/relationships/image" Target="../media/image34.png"/><Relationship Id="rId16" Type="http://schemas.openxmlformats.org/officeDocument/2006/relationships/image" Target="../media/image30.png"/><Relationship Id="rId1" Type="http://schemas.openxmlformats.org/officeDocument/2006/relationships/slideLayout" Target="../slideLayouts/slideLayout10.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4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3" Type="http://schemas.openxmlformats.org/officeDocument/2006/relationships/image" Target="../media/image49.svg"/><Relationship Id="rId7" Type="http://schemas.openxmlformats.org/officeDocument/2006/relationships/image" Target="../media/image33.svg"/><Relationship Id="rId12" Type="http://schemas.openxmlformats.org/officeDocument/2006/relationships/image" Target="../media/image56.png"/><Relationship Id="rId17" Type="http://schemas.openxmlformats.org/officeDocument/2006/relationships/image" Target="../media/image61.svg"/><Relationship Id="rId2" Type="http://schemas.openxmlformats.org/officeDocument/2006/relationships/image" Target="../media/image48.png"/><Relationship Id="rId16" Type="http://schemas.openxmlformats.org/officeDocument/2006/relationships/image" Target="../media/image60.png"/><Relationship Id="rId1" Type="http://schemas.openxmlformats.org/officeDocument/2006/relationships/slideLayout" Target="../slideLayouts/slideLayout10.xml"/><Relationship Id="rId6" Type="http://schemas.openxmlformats.org/officeDocument/2006/relationships/image" Target="../media/image32.png"/><Relationship Id="rId11" Type="http://schemas.openxmlformats.org/officeDocument/2006/relationships/image" Target="../media/image55.svg"/><Relationship Id="rId5" Type="http://schemas.openxmlformats.org/officeDocument/2006/relationships/image" Target="../media/image51.svg"/><Relationship Id="rId15" Type="http://schemas.openxmlformats.org/officeDocument/2006/relationships/image" Target="../media/image59.sv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53.svg"/><Relationship Id="rId14"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4.svg"/><Relationship Id="rId3" Type="http://schemas.openxmlformats.org/officeDocument/2006/relationships/image" Target="../media/image63.svg"/><Relationship Id="rId7" Type="http://schemas.openxmlformats.org/officeDocument/2006/relationships/image" Target="../media/image67.svg"/><Relationship Id="rId12" Type="http://schemas.openxmlformats.org/officeDocument/2006/relationships/image" Target="../media/image3.png"/><Relationship Id="rId17" Type="http://schemas.openxmlformats.org/officeDocument/2006/relationships/image" Target="../media/image75.svg"/><Relationship Id="rId2" Type="http://schemas.openxmlformats.org/officeDocument/2006/relationships/image" Target="../media/image62.png"/><Relationship Id="rId16" Type="http://schemas.openxmlformats.org/officeDocument/2006/relationships/image" Target="../media/image74.png"/><Relationship Id="rId1" Type="http://schemas.openxmlformats.org/officeDocument/2006/relationships/slideLayout" Target="../slideLayouts/slideLayout10.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5" Type="http://schemas.openxmlformats.org/officeDocument/2006/relationships/image" Target="../media/image73.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72.png"/></Relationships>
</file>

<file path=ppt/slides/_rels/slide1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svg"/><Relationship Id="rId3" Type="http://schemas.openxmlformats.org/officeDocument/2006/relationships/image" Target="../media/image77.svg"/><Relationship Id="rId7" Type="http://schemas.openxmlformats.org/officeDocument/2006/relationships/image" Target="../media/image81.svg"/><Relationship Id="rId12" Type="http://schemas.openxmlformats.org/officeDocument/2006/relationships/image" Target="../media/image86.png"/><Relationship Id="rId17" Type="http://schemas.openxmlformats.org/officeDocument/2006/relationships/image" Target="../media/image91.svg"/><Relationship Id="rId2" Type="http://schemas.openxmlformats.org/officeDocument/2006/relationships/image" Target="../media/image76.png"/><Relationship Id="rId16" Type="http://schemas.openxmlformats.org/officeDocument/2006/relationships/image" Target="../media/image90.png"/><Relationship Id="rId1" Type="http://schemas.openxmlformats.org/officeDocument/2006/relationships/slideLayout" Target="../slideLayouts/slideLayout10.xm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image" Target="../media/image79.svg"/><Relationship Id="rId15" Type="http://schemas.openxmlformats.org/officeDocument/2006/relationships/image" Target="../media/image89.sv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svg"/><Relationship Id="rId14" Type="http://schemas.openxmlformats.org/officeDocument/2006/relationships/image" Target="../media/image88.png"/></Relationships>
</file>

<file path=ppt/slides/_rels/slide1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svg"/><Relationship Id="rId7" Type="http://schemas.openxmlformats.org/officeDocument/2006/relationships/image" Target="../media/image97.svg"/><Relationship Id="rId2" Type="http://schemas.openxmlformats.org/officeDocument/2006/relationships/image" Target="../media/image92.png"/><Relationship Id="rId1" Type="http://schemas.openxmlformats.org/officeDocument/2006/relationships/slideLayout" Target="../slideLayouts/slideLayout10.xml"/><Relationship Id="rId6" Type="http://schemas.openxmlformats.org/officeDocument/2006/relationships/image" Target="../media/image96.png"/><Relationship Id="rId5" Type="http://schemas.openxmlformats.org/officeDocument/2006/relationships/image" Target="../media/image95.svg"/><Relationship Id="rId4" Type="http://schemas.openxmlformats.org/officeDocument/2006/relationships/image" Target="../media/image94.png"/><Relationship Id="rId9" Type="http://schemas.openxmlformats.org/officeDocument/2006/relationships/image" Target="../media/image99.svg"/></Relationships>
</file>

<file path=ppt/slides/_rels/slide17.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1850" y="1269341"/>
            <a:ext cx="10515600" cy="2852737"/>
          </a:xfrm>
        </p:spPr>
        <p:txBody>
          <a:bodyPr/>
          <a:lstStyle/>
          <a:p>
            <a:r>
              <a:rPr lang="en-US" dirty="0"/>
              <a:t>Modern Web Development with Blazor &amp; .NET 5</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a:xfrm>
            <a:off x="831850" y="4589463"/>
            <a:ext cx="3241005" cy="1500187"/>
          </a:xfrm>
        </p:spPr>
        <p:txBody>
          <a:bodyPr/>
          <a:lstStyle/>
          <a:p>
            <a:r>
              <a:rPr lang="en-US" dirty="0"/>
              <a:t>Daniel Roth</a:t>
            </a:r>
          </a:p>
          <a:p>
            <a:r>
              <a:rPr lang="en-US" dirty="0"/>
              <a:t>Program Manager</a:t>
            </a:r>
          </a:p>
          <a:p>
            <a:r>
              <a:rPr lang="en-US" dirty="0"/>
              <a:t>Microsoft</a:t>
            </a:r>
          </a:p>
        </p:txBody>
      </p:sp>
      <p:sp>
        <p:nvSpPr>
          <p:cNvPr id="6" name="Text Placeholder 2">
            <a:extLst>
              <a:ext uri="{FF2B5EF4-FFF2-40B4-BE49-F238E27FC236}">
                <a16:creationId xmlns:a16="http://schemas.microsoft.com/office/drawing/2014/main" id="{7E459CE1-62A6-405A-A8CA-D6C3FF846931}"/>
              </a:ext>
            </a:extLst>
          </p:cNvPr>
          <p:cNvSpPr txBox="1">
            <a:spLocks/>
          </p:cNvSpPr>
          <p:nvPr/>
        </p:nvSpPr>
        <p:spPr>
          <a:xfrm>
            <a:off x="4677075" y="4595741"/>
            <a:ext cx="3715449"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Javier </a:t>
            </a:r>
            <a:r>
              <a:rPr lang="en-US" dirty="0" err="1"/>
              <a:t>Calvarro</a:t>
            </a:r>
            <a:r>
              <a:rPr lang="en-US" dirty="0"/>
              <a:t> Nelson</a:t>
            </a:r>
          </a:p>
          <a:p>
            <a:r>
              <a:rPr lang="en-US" dirty="0"/>
              <a:t>Software Engineer</a:t>
            </a:r>
          </a:p>
          <a:p>
            <a:r>
              <a:rPr lang="en-US" dirty="0"/>
              <a:t>Microsoft</a:t>
            </a:r>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a:p>
        </p:txBody>
      </p:sp>
      <p:pic>
        <p:nvPicPr>
          <p:cNvPr id="6" name="Graphic 5">
            <a:extLst>
              <a:ext uri="{FF2B5EF4-FFF2-40B4-BE49-F238E27FC236}">
                <a16:creationId xmlns:a16="http://schemas.microsoft.com/office/drawing/2014/main" id="{4E4E5912-01E3-40CE-B327-AF6D94BCC2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6107" y="3428999"/>
            <a:ext cx="2062548" cy="2518228"/>
          </a:xfrm>
          <a:prstGeom prst="rect">
            <a:avLst/>
          </a:prstGeom>
        </p:spPr>
      </p:pic>
    </p:spTree>
    <p:extLst>
      <p:ext uri="{BB962C8B-B14F-4D97-AF65-F5344CB8AC3E}">
        <p14:creationId xmlns:p14="http://schemas.microsoft.com/office/powerpoint/2010/main" val="4109974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6278298-5616-5240-B64F-74FC65C49F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000" y="660400"/>
            <a:ext cx="3111500" cy="2324100"/>
          </a:xfrm>
          <a:prstGeom prst="rect">
            <a:avLst/>
          </a:prstGeom>
        </p:spPr>
      </p:pic>
      <p:pic>
        <p:nvPicPr>
          <p:cNvPr id="3" name="Graphic 2">
            <a:extLst>
              <a:ext uri="{FF2B5EF4-FFF2-40B4-BE49-F238E27FC236}">
                <a16:creationId xmlns:a16="http://schemas.microsoft.com/office/drawing/2014/main" id="{C1E35C0B-C603-4048-9F2E-37B62EDF9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0312" y="947949"/>
            <a:ext cx="2748788" cy="2036551"/>
          </a:xfrm>
          <a:prstGeom prst="rect">
            <a:avLst/>
          </a:prstGeom>
        </p:spPr>
      </p:pic>
      <p:pic>
        <p:nvPicPr>
          <p:cNvPr id="4" name="Graphic 3">
            <a:extLst>
              <a:ext uri="{FF2B5EF4-FFF2-40B4-BE49-F238E27FC236}">
                <a16:creationId xmlns:a16="http://schemas.microsoft.com/office/drawing/2014/main" id="{04914E7D-2C7A-3A4D-8E56-992B7A9D1F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8500" y="660400"/>
            <a:ext cx="2209800" cy="2324100"/>
          </a:xfrm>
          <a:prstGeom prst="rect">
            <a:avLst/>
          </a:prstGeom>
        </p:spPr>
      </p:pic>
      <p:pic>
        <p:nvPicPr>
          <p:cNvPr id="5" name="Graphic 4">
            <a:extLst>
              <a:ext uri="{FF2B5EF4-FFF2-40B4-BE49-F238E27FC236}">
                <a16:creationId xmlns:a16="http://schemas.microsoft.com/office/drawing/2014/main" id="{2873527B-86C7-F441-8A83-EE91C8A68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6257" y="3661228"/>
            <a:ext cx="2295406" cy="2285999"/>
          </a:xfrm>
          <a:prstGeom prst="rect">
            <a:avLst/>
          </a:prstGeom>
        </p:spPr>
      </p:pic>
      <p:pic>
        <p:nvPicPr>
          <p:cNvPr id="6" name="Graphic 5">
            <a:extLst>
              <a:ext uri="{FF2B5EF4-FFF2-40B4-BE49-F238E27FC236}">
                <a16:creationId xmlns:a16="http://schemas.microsoft.com/office/drawing/2014/main" id="{D150BB56-2D32-9643-B0BC-4283053D50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10000" y="3429000"/>
            <a:ext cx="2404233" cy="2518227"/>
          </a:xfrm>
          <a:prstGeom prst="rect">
            <a:avLst/>
          </a:prstGeom>
        </p:spPr>
      </p:pic>
      <p:pic>
        <p:nvPicPr>
          <p:cNvPr id="7" name="Graphic 6">
            <a:extLst>
              <a:ext uri="{FF2B5EF4-FFF2-40B4-BE49-F238E27FC236}">
                <a16:creationId xmlns:a16="http://schemas.microsoft.com/office/drawing/2014/main" id="{8F85B781-462B-354A-BC20-40AB44EFF9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98575" y="3429000"/>
            <a:ext cx="1968984" cy="2518227"/>
          </a:xfrm>
          <a:prstGeom prst="rect">
            <a:avLst/>
          </a:prstGeom>
        </p:spPr>
      </p:pic>
      <p:pic>
        <p:nvPicPr>
          <p:cNvPr id="8" name="Graphic 7">
            <a:extLst>
              <a:ext uri="{FF2B5EF4-FFF2-40B4-BE49-F238E27FC236}">
                <a16:creationId xmlns:a16="http://schemas.microsoft.com/office/drawing/2014/main" id="{352669DD-356D-A94B-91AA-9A9B8216C8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97436" y="660400"/>
            <a:ext cx="1921463" cy="2413000"/>
          </a:xfrm>
          <a:prstGeom prst="rect">
            <a:avLst/>
          </a:prstGeom>
        </p:spPr>
      </p:pic>
      <p:pic>
        <p:nvPicPr>
          <p:cNvPr id="9" name="Graphic 8">
            <a:extLst>
              <a:ext uri="{FF2B5EF4-FFF2-40B4-BE49-F238E27FC236}">
                <a16:creationId xmlns:a16="http://schemas.microsoft.com/office/drawing/2014/main" id="{536F59E7-A5F9-9545-A0CE-0C45359658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76107" y="3428999"/>
            <a:ext cx="2062548" cy="2518228"/>
          </a:xfrm>
          <a:prstGeom prst="rect">
            <a:avLst/>
          </a:prstGeom>
        </p:spPr>
      </p:pic>
    </p:spTree>
    <p:extLst>
      <p:ext uri="{BB962C8B-B14F-4D97-AF65-F5344CB8AC3E}">
        <p14:creationId xmlns:p14="http://schemas.microsoft.com/office/powerpoint/2010/main" val="1281430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CDCA79-459D-9F41-809F-D152D2EF3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8431" y="3384550"/>
            <a:ext cx="3009900" cy="2146300"/>
          </a:xfrm>
          <a:prstGeom prst="rect">
            <a:avLst/>
          </a:prstGeom>
        </p:spPr>
      </p:pic>
      <p:pic>
        <p:nvPicPr>
          <p:cNvPr id="3" name="Graphic 2">
            <a:extLst>
              <a:ext uri="{FF2B5EF4-FFF2-40B4-BE49-F238E27FC236}">
                <a16:creationId xmlns:a16="http://schemas.microsoft.com/office/drawing/2014/main" id="{7506E619-1CBC-814A-A7B4-AC2964E9B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5193" y="3384550"/>
            <a:ext cx="2476500" cy="2235200"/>
          </a:xfrm>
          <a:prstGeom prst="rect">
            <a:avLst/>
          </a:prstGeom>
        </p:spPr>
      </p:pic>
      <p:pic>
        <p:nvPicPr>
          <p:cNvPr id="4" name="Graphic 3">
            <a:extLst>
              <a:ext uri="{FF2B5EF4-FFF2-40B4-BE49-F238E27FC236}">
                <a16:creationId xmlns:a16="http://schemas.microsoft.com/office/drawing/2014/main" id="{59066D9B-F622-5A4A-AC36-11996DC6E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68864" y="3429000"/>
            <a:ext cx="2120900" cy="2286000"/>
          </a:xfrm>
          <a:prstGeom prst="rect">
            <a:avLst/>
          </a:prstGeom>
        </p:spPr>
      </p:pic>
      <p:pic>
        <p:nvPicPr>
          <p:cNvPr id="5" name="Graphic 4">
            <a:extLst>
              <a:ext uri="{FF2B5EF4-FFF2-40B4-BE49-F238E27FC236}">
                <a16:creationId xmlns:a16="http://schemas.microsoft.com/office/drawing/2014/main" id="{152466BC-F1EC-9D4F-9F11-50A8B64D5F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5176" y="3591169"/>
            <a:ext cx="1917700" cy="2197100"/>
          </a:xfrm>
          <a:prstGeom prst="rect">
            <a:avLst/>
          </a:prstGeom>
        </p:spPr>
      </p:pic>
      <p:pic>
        <p:nvPicPr>
          <p:cNvPr id="6" name="Graphic 5">
            <a:extLst>
              <a:ext uri="{FF2B5EF4-FFF2-40B4-BE49-F238E27FC236}">
                <a16:creationId xmlns:a16="http://schemas.microsoft.com/office/drawing/2014/main" id="{73F3210D-4F88-3D4A-BD7A-ED5ECF1520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33757" y="238125"/>
            <a:ext cx="2362200" cy="2794000"/>
          </a:xfrm>
          <a:prstGeom prst="rect">
            <a:avLst/>
          </a:prstGeom>
        </p:spPr>
      </p:pic>
      <p:pic>
        <p:nvPicPr>
          <p:cNvPr id="7" name="Graphic 6">
            <a:extLst>
              <a:ext uri="{FF2B5EF4-FFF2-40B4-BE49-F238E27FC236}">
                <a16:creationId xmlns:a16="http://schemas.microsoft.com/office/drawing/2014/main" id="{55A89B88-63CA-964B-96B8-FAF29BB911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29350" y="370987"/>
            <a:ext cx="2590800" cy="2590800"/>
          </a:xfrm>
          <a:prstGeom prst="rect">
            <a:avLst/>
          </a:prstGeom>
        </p:spPr>
      </p:pic>
      <p:pic>
        <p:nvPicPr>
          <p:cNvPr id="8" name="Graphic 7">
            <a:extLst>
              <a:ext uri="{FF2B5EF4-FFF2-40B4-BE49-F238E27FC236}">
                <a16:creationId xmlns:a16="http://schemas.microsoft.com/office/drawing/2014/main" id="{3B9D4AD9-205D-8542-9C67-3416C9C67A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85432" y="701187"/>
            <a:ext cx="2552700" cy="2260600"/>
          </a:xfrm>
          <a:prstGeom prst="rect">
            <a:avLst/>
          </a:prstGeom>
        </p:spPr>
      </p:pic>
      <p:pic>
        <p:nvPicPr>
          <p:cNvPr id="9" name="Graphic 8">
            <a:extLst>
              <a:ext uri="{FF2B5EF4-FFF2-40B4-BE49-F238E27FC236}">
                <a16:creationId xmlns:a16="http://schemas.microsoft.com/office/drawing/2014/main" id="{1720C1D0-A4C4-7040-8621-3544C54DC8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2148" y="739287"/>
            <a:ext cx="2400300" cy="2184400"/>
          </a:xfrm>
          <a:prstGeom prst="rect">
            <a:avLst/>
          </a:prstGeom>
        </p:spPr>
      </p:pic>
    </p:spTree>
    <p:extLst>
      <p:ext uri="{BB962C8B-B14F-4D97-AF65-F5344CB8AC3E}">
        <p14:creationId xmlns:p14="http://schemas.microsoft.com/office/powerpoint/2010/main" val="2700942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0AECF16-ADE1-B14D-BB44-3AD470C134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0430" y="587375"/>
            <a:ext cx="2489200" cy="2286000"/>
          </a:xfrm>
          <a:prstGeom prst="rect">
            <a:avLst/>
          </a:prstGeom>
        </p:spPr>
      </p:pic>
      <p:pic>
        <p:nvPicPr>
          <p:cNvPr id="3" name="Graphic 2">
            <a:extLst>
              <a:ext uri="{FF2B5EF4-FFF2-40B4-BE49-F238E27FC236}">
                <a16:creationId xmlns:a16="http://schemas.microsoft.com/office/drawing/2014/main" id="{2C5E1354-5C00-3C43-A741-FBBADF14E2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137" y="4132630"/>
            <a:ext cx="2438400" cy="2184400"/>
          </a:xfrm>
          <a:prstGeom prst="rect">
            <a:avLst/>
          </a:prstGeom>
        </p:spPr>
      </p:pic>
      <p:pic>
        <p:nvPicPr>
          <p:cNvPr id="4" name="Graphic 3">
            <a:extLst>
              <a:ext uri="{FF2B5EF4-FFF2-40B4-BE49-F238E27FC236}">
                <a16:creationId xmlns:a16="http://schemas.microsoft.com/office/drawing/2014/main" id="{A3D78CFD-A552-DD45-9BC2-B9CE76A1EF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0250" y="4200525"/>
            <a:ext cx="2324100" cy="2298700"/>
          </a:xfrm>
          <a:prstGeom prst="rect">
            <a:avLst/>
          </a:prstGeom>
        </p:spPr>
      </p:pic>
      <p:pic>
        <p:nvPicPr>
          <p:cNvPr id="5" name="Graphic 4">
            <a:extLst>
              <a:ext uri="{FF2B5EF4-FFF2-40B4-BE49-F238E27FC236}">
                <a16:creationId xmlns:a16="http://schemas.microsoft.com/office/drawing/2014/main" id="{23928131-1ED2-8F45-87AA-8B58CB802D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8375" y="3917950"/>
            <a:ext cx="2070100" cy="2209800"/>
          </a:xfrm>
          <a:prstGeom prst="rect">
            <a:avLst/>
          </a:prstGeom>
        </p:spPr>
      </p:pic>
      <p:pic>
        <p:nvPicPr>
          <p:cNvPr id="6" name="Graphic 5">
            <a:extLst>
              <a:ext uri="{FF2B5EF4-FFF2-40B4-BE49-F238E27FC236}">
                <a16:creationId xmlns:a16="http://schemas.microsoft.com/office/drawing/2014/main" id="{52D677A3-6981-AD44-B4E0-1D4B7163A6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875" y="3708888"/>
            <a:ext cx="3492500" cy="2324100"/>
          </a:xfrm>
          <a:prstGeom prst="rect">
            <a:avLst/>
          </a:prstGeom>
        </p:spPr>
      </p:pic>
      <p:pic>
        <p:nvPicPr>
          <p:cNvPr id="7" name="Graphic 6">
            <a:extLst>
              <a:ext uri="{FF2B5EF4-FFF2-40B4-BE49-F238E27FC236}">
                <a16:creationId xmlns:a16="http://schemas.microsoft.com/office/drawing/2014/main" id="{0E3598C7-3205-1448-9630-8429065B31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08375" y="587375"/>
            <a:ext cx="2997200" cy="2743200"/>
          </a:xfrm>
          <a:prstGeom prst="rect">
            <a:avLst/>
          </a:prstGeom>
        </p:spPr>
      </p:pic>
      <p:pic>
        <p:nvPicPr>
          <p:cNvPr id="8" name="Graphic 7">
            <a:extLst>
              <a:ext uri="{FF2B5EF4-FFF2-40B4-BE49-F238E27FC236}">
                <a16:creationId xmlns:a16="http://schemas.microsoft.com/office/drawing/2014/main" id="{7781B037-0EF8-FE4E-9034-1CBA5DDCC2B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45225" y="685800"/>
            <a:ext cx="2997200" cy="2743200"/>
          </a:xfrm>
          <a:prstGeom prst="rect">
            <a:avLst/>
          </a:prstGeom>
        </p:spPr>
      </p:pic>
      <p:pic>
        <p:nvPicPr>
          <p:cNvPr id="9" name="Graphic 8">
            <a:extLst>
              <a:ext uri="{FF2B5EF4-FFF2-40B4-BE49-F238E27FC236}">
                <a16:creationId xmlns:a16="http://schemas.microsoft.com/office/drawing/2014/main" id="{CCA2D074-14EC-2344-A8C5-8709902A16A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2370" y="711200"/>
            <a:ext cx="3048000" cy="2247900"/>
          </a:xfrm>
          <a:prstGeom prst="rect">
            <a:avLst/>
          </a:prstGeom>
        </p:spPr>
      </p:pic>
    </p:spTree>
    <p:extLst>
      <p:ext uri="{BB962C8B-B14F-4D97-AF65-F5344CB8AC3E}">
        <p14:creationId xmlns:p14="http://schemas.microsoft.com/office/powerpoint/2010/main" val="714984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5E535A4-AC74-4643-A96C-B564C66A0C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4699" y="1031551"/>
            <a:ext cx="2603500" cy="2222500"/>
          </a:xfrm>
          <a:prstGeom prst="rect">
            <a:avLst/>
          </a:prstGeom>
        </p:spPr>
      </p:pic>
      <p:pic>
        <p:nvPicPr>
          <p:cNvPr id="3" name="Graphic 2">
            <a:extLst>
              <a:ext uri="{FF2B5EF4-FFF2-40B4-BE49-F238E27FC236}">
                <a16:creationId xmlns:a16="http://schemas.microsoft.com/office/drawing/2014/main" id="{D69B65C5-B77F-5A40-8A6F-1AA1610B3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917251"/>
            <a:ext cx="2578100" cy="1917700"/>
          </a:xfrm>
          <a:prstGeom prst="rect">
            <a:avLst/>
          </a:prstGeom>
        </p:spPr>
      </p:pic>
      <p:pic>
        <p:nvPicPr>
          <p:cNvPr id="4" name="Graphic 3">
            <a:extLst>
              <a:ext uri="{FF2B5EF4-FFF2-40B4-BE49-F238E27FC236}">
                <a16:creationId xmlns:a16="http://schemas.microsoft.com/office/drawing/2014/main" id="{1F6FFF44-CDA3-A54D-9C95-D08202816C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3339" y="917251"/>
            <a:ext cx="2286000" cy="2451100"/>
          </a:xfrm>
          <a:prstGeom prst="rect">
            <a:avLst/>
          </a:prstGeom>
        </p:spPr>
      </p:pic>
      <p:pic>
        <p:nvPicPr>
          <p:cNvPr id="5" name="Graphic 4">
            <a:extLst>
              <a:ext uri="{FF2B5EF4-FFF2-40B4-BE49-F238E27FC236}">
                <a16:creationId xmlns:a16="http://schemas.microsoft.com/office/drawing/2014/main" id="{886EDA49-AD78-484A-998B-2527F2AABA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298" y="917251"/>
            <a:ext cx="2514600" cy="2628900"/>
          </a:xfrm>
          <a:prstGeom prst="rect">
            <a:avLst/>
          </a:prstGeom>
        </p:spPr>
      </p:pic>
      <p:pic>
        <p:nvPicPr>
          <p:cNvPr id="6" name="Graphic 5">
            <a:extLst>
              <a:ext uri="{FF2B5EF4-FFF2-40B4-BE49-F238E27FC236}">
                <a16:creationId xmlns:a16="http://schemas.microsoft.com/office/drawing/2014/main" id="{9E0DA272-8FA1-5C45-89FF-BD05BE01D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6499" y="4029479"/>
            <a:ext cx="2590800" cy="1905000"/>
          </a:xfrm>
          <a:prstGeom prst="rect">
            <a:avLst/>
          </a:prstGeom>
        </p:spPr>
      </p:pic>
      <p:pic>
        <p:nvPicPr>
          <p:cNvPr id="7" name="Graphic 6">
            <a:extLst>
              <a:ext uri="{FF2B5EF4-FFF2-40B4-BE49-F238E27FC236}">
                <a16:creationId xmlns:a16="http://schemas.microsoft.com/office/drawing/2014/main" id="{9CD07EB7-3037-6441-B91C-E227E600C1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4699" y="3953279"/>
            <a:ext cx="2578100" cy="1981200"/>
          </a:xfrm>
          <a:prstGeom prst="rect">
            <a:avLst/>
          </a:prstGeom>
        </p:spPr>
      </p:pic>
      <p:pic>
        <p:nvPicPr>
          <p:cNvPr id="8" name="Graphic 7">
            <a:extLst>
              <a:ext uri="{FF2B5EF4-FFF2-40B4-BE49-F238E27FC236}">
                <a16:creationId xmlns:a16="http://schemas.microsoft.com/office/drawing/2014/main" id="{B1AD7105-B3F6-3945-AB9E-BBDD6A4EBF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97600" y="3635779"/>
            <a:ext cx="2476500" cy="2438400"/>
          </a:xfrm>
          <a:prstGeom prst="rect">
            <a:avLst/>
          </a:prstGeom>
        </p:spPr>
      </p:pic>
      <p:pic>
        <p:nvPicPr>
          <p:cNvPr id="9" name="Graphic 8">
            <a:extLst>
              <a:ext uri="{FF2B5EF4-FFF2-40B4-BE49-F238E27FC236}">
                <a16:creationId xmlns:a16="http://schemas.microsoft.com/office/drawing/2014/main" id="{67D172CF-8F1D-AD45-A371-6499C93FA5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08901" y="4061229"/>
            <a:ext cx="2590800" cy="2120900"/>
          </a:xfrm>
          <a:prstGeom prst="rect">
            <a:avLst/>
          </a:prstGeom>
        </p:spPr>
      </p:pic>
    </p:spTree>
    <p:extLst>
      <p:ext uri="{BB962C8B-B14F-4D97-AF65-F5344CB8AC3E}">
        <p14:creationId xmlns:p14="http://schemas.microsoft.com/office/powerpoint/2010/main" val="2762594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A297515-726A-B249-B52D-8BA41908C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97042" y="783821"/>
            <a:ext cx="2984500" cy="2527300"/>
          </a:xfrm>
          <a:prstGeom prst="rect">
            <a:avLst/>
          </a:prstGeom>
        </p:spPr>
      </p:pic>
      <p:pic>
        <p:nvPicPr>
          <p:cNvPr id="3" name="Graphic 2">
            <a:extLst>
              <a:ext uri="{FF2B5EF4-FFF2-40B4-BE49-F238E27FC236}">
                <a16:creationId xmlns:a16="http://schemas.microsoft.com/office/drawing/2014/main" id="{D443FB5A-6472-4142-A9DB-DB29BE43EE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720321"/>
            <a:ext cx="2743200" cy="2590800"/>
          </a:xfrm>
          <a:prstGeom prst="rect">
            <a:avLst/>
          </a:prstGeom>
        </p:spPr>
      </p:pic>
      <p:pic>
        <p:nvPicPr>
          <p:cNvPr id="4" name="Graphic 3">
            <a:extLst>
              <a:ext uri="{FF2B5EF4-FFF2-40B4-BE49-F238E27FC236}">
                <a16:creationId xmlns:a16="http://schemas.microsoft.com/office/drawing/2014/main" id="{65F3D66D-F05B-E944-B96B-B6D5BE4ABF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6857" y="720321"/>
            <a:ext cx="2590800" cy="2552700"/>
          </a:xfrm>
          <a:prstGeom prst="rect">
            <a:avLst/>
          </a:prstGeom>
        </p:spPr>
      </p:pic>
      <p:pic>
        <p:nvPicPr>
          <p:cNvPr id="5" name="Graphic 4">
            <a:extLst>
              <a:ext uri="{FF2B5EF4-FFF2-40B4-BE49-F238E27FC236}">
                <a16:creationId xmlns:a16="http://schemas.microsoft.com/office/drawing/2014/main" id="{124FCB35-964A-3A45-8F2D-3C4ABF3ED9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024" y="554828"/>
            <a:ext cx="2168491" cy="2686443"/>
          </a:xfrm>
          <a:prstGeom prst="rect">
            <a:avLst/>
          </a:prstGeom>
        </p:spPr>
      </p:pic>
    </p:spTree>
    <p:extLst>
      <p:ext uri="{BB962C8B-B14F-4D97-AF65-F5344CB8AC3E}">
        <p14:creationId xmlns:p14="http://schemas.microsoft.com/office/powerpoint/2010/main" val="1716267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8CF959-556A-BD45-ACCB-4DBCC2FB0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1142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D8E6520-FB03-2A43-A2E7-56B03E0EFE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0461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umbrella&#10;&#10;Description automatically generated">
            <a:extLst>
              <a:ext uri="{FF2B5EF4-FFF2-40B4-BE49-F238E27FC236}">
                <a16:creationId xmlns:a16="http://schemas.microsoft.com/office/drawing/2014/main" id="{93685E5E-2B14-9849-BEF0-1E753B7EF6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7973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C44D8-F078-4A29-A458-0D7145DFF3D2}"/>
              </a:ext>
            </a:extLst>
          </p:cNvPr>
          <p:cNvSpPr>
            <a:spLocks noGrp="1"/>
          </p:cNvSpPr>
          <p:nvPr>
            <p:ph type="title"/>
          </p:nvPr>
        </p:nvSpPr>
        <p:spPr/>
        <p:txBody>
          <a:bodyPr/>
          <a:lstStyle/>
          <a:p>
            <a:r>
              <a:rPr lang="en-US" dirty="0"/>
              <a:t>.NET on the Web</a:t>
            </a:r>
          </a:p>
        </p:txBody>
      </p:sp>
      <p:pic>
        <p:nvPicPr>
          <p:cNvPr id="16" name="Graphic 15">
            <a:extLst>
              <a:ext uri="{FF2B5EF4-FFF2-40B4-BE49-F238E27FC236}">
                <a16:creationId xmlns:a16="http://schemas.microsoft.com/office/drawing/2014/main" id="{D0913D53-271A-4E36-AA9A-A7AF12E8FE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0782" y="2352077"/>
            <a:ext cx="1869720" cy="1869720"/>
          </a:xfrm>
          <a:prstGeom prst="rect">
            <a:avLst/>
          </a:prstGeom>
          <a:effectLst>
            <a:outerShdw blurRad="50800" dist="38100" dir="2700000" algn="tl" rotWithShape="0">
              <a:prstClr val="black">
                <a:alpha val="40000"/>
              </a:prstClr>
            </a:outerShdw>
          </a:effectLst>
        </p:spPr>
      </p:pic>
      <p:pic>
        <p:nvPicPr>
          <p:cNvPr id="24" name="Graphic 23">
            <a:extLst>
              <a:ext uri="{FF2B5EF4-FFF2-40B4-BE49-F238E27FC236}">
                <a16:creationId xmlns:a16="http://schemas.microsoft.com/office/drawing/2014/main" id="{67662652-8D56-45A9-BC15-E91F06F292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31058" y="2478601"/>
            <a:ext cx="3609324" cy="707710"/>
          </a:xfrm>
          <a:prstGeom prst="rect">
            <a:avLst/>
          </a:prstGeom>
          <a:effectLst>
            <a:outerShdw blurRad="50800" dist="38100" dir="2700000" algn="tl" rotWithShape="0">
              <a:prstClr val="black">
                <a:alpha val="40000"/>
              </a:prstClr>
            </a:outerShdw>
          </a:effectLst>
        </p:spPr>
      </p:pic>
      <p:pic>
        <p:nvPicPr>
          <p:cNvPr id="1034" name="Picture 10">
            <a:extLst>
              <a:ext uri="{FF2B5EF4-FFF2-40B4-BE49-F238E27FC236}">
                <a16:creationId xmlns:a16="http://schemas.microsoft.com/office/drawing/2014/main" id="{84EDFEEF-767C-43C2-9026-29CDC4C5E2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41498" y="3949733"/>
            <a:ext cx="1815465" cy="206118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6" name="Picture 12" descr="Story logo">
            <a:extLst>
              <a:ext uri="{FF2B5EF4-FFF2-40B4-BE49-F238E27FC236}">
                <a16:creationId xmlns:a16="http://schemas.microsoft.com/office/drawing/2014/main" id="{0FA8F8A7-9462-43A5-888D-D2DB0DC1362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1623" b="29480"/>
          <a:stretch/>
        </p:blipFill>
        <p:spPr bwMode="auto">
          <a:xfrm>
            <a:off x="4392056" y="3505675"/>
            <a:ext cx="3407888" cy="13255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Graphic 26">
            <a:extLst>
              <a:ext uri="{FF2B5EF4-FFF2-40B4-BE49-F238E27FC236}">
                <a16:creationId xmlns:a16="http://schemas.microsoft.com/office/drawing/2014/main" id="{B5DA4FE4-1235-4805-B61A-54E732593A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49761" y="5278718"/>
            <a:ext cx="2486374" cy="472096"/>
          </a:xfrm>
          <a:prstGeom prst="rect">
            <a:avLst/>
          </a:prstGeom>
          <a:effectLst>
            <a:outerShdw blurRad="50800" dist="38100" dir="2700000" algn="tl" rotWithShape="0">
              <a:prstClr val="black">
                <a:alpha val="40000"/>
              </a:prstClr>
            </a:outerShdw>
          </a:effectLst>
        </p:spPr>
      </p:pic>
      <p:pic>
        <p:nvPicPr>
          <p:cNvPr id="1040" name="Picture 16" descr="Story logo">
            <a:extLst>
              <a:ext uri="{FF2B5EF4-FFF2-40B4-BE49-F238E27FC236}">
                <a16:creationId xmlns:a16="http://schemas.microsoft.com/office/drawing/2014/main" id="{7D8D45EA-4055-4202-9DF9-016D8A4A43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3794" y="4980326"/>
            <a:ext cx="3550604" cy="106888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5" name="Graphic 34">
            <a:extLst>
              <a:ext uri="{FF2B5EF4-FFF2-40B4-BE49-F238E27FC236}">
                <a16:creationId xmlns:a16="http://schemas.microsoft.com/office/drawing/2014/main" id="{77C585FC-8B0B-41CE-851E-2032DF2E55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823692" y="2478601"/>
            <a:ext cx="2251075" cy="9562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51863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water, person, flying, blue&#10;&#10;Description automatically generated">
            <a:extLst>
              <a:ext uri="{FF2B5EF4-FFF2-40B4-BE49-F238E27FC236}">
                <a16:creationId xmlns:a16="http://schemas.microsoft.com/office/drawing/2014/main" id="{D0597831-665E-634E-B7D9-A6175A4C34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5166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9BE95372-693E-8145-BCAE-0E594E6A3EA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52505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637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201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C44D8-F078-4A29-A458-0D7145DFF3D2}"/>
              </a:ext>
            </a:extLst>
          </p:cNvPr>
          <p:cNvSpPr>
            <a:spLocks noGrp="1"/>
          </p:cNvSpPr>
          <p:nvPr>
            <p:ph type="title"/>
          </p:nvPr>
        </p:nvSpPr>
        <p:spPr/>
        <p:txBody>
          <a:bodyPr/>
          <a:lstStyle/>
          <a:p>
            <a:r>
              <a:rPr lang="en-US" dirty="0"/>
              <a:t>ASP.NET Core in .NET 5</a:t>
            </a:r>
          </a:p>
        </p:txBody>
      </p:sp>
      <p:grpSp>
        <p:nvGrpSpPr>
          <p:cNvPr id="17" name="Group 16">
            <a:extLst>
              <a:ext uri="{FF2B5EF4-FFF2-40B4-BE49-F238E27FC236}">
                <a16:creationId xmlns:a16="http://schemas.microsoft.com/office/drawing/2014/main" id="{A8EDF061-1443-42B9-B437-3C2678C34300}"/>
              </a:ext>
            </a:extLst>
          </p:cNvPr>
          <p:cNvGrpSpPr/>
          <p:nvPr/>
        </p:nvGrpSpPr>
        <p:grpSpPr>
          <a:xfrm>
            <a:off x="1365102" y="1981517"/>
            <a:ext cx="9546738" cy="1828800"/>
            <a:chOff x="1365102" y="1981517"/>
            <a:chExt cx="9546738" cy="1828800"/>
          </a:xfrm>
        </p:grpSpPr>
        <p:pic>
          <p:nvPicPr>
            <p:cNvPr id="13" name="Graphic 12" descr="Gauge">
              <a:extLst>
                <a:ext uri="{FF2B5EF4-FFF2-40B4-BE49-F238E27FC236}">
                  <a16:creationId xmlns:a16="http://schemas.microsoft.com/office/drawing/2014/main" id="{606BCE61-5E0B-4527-B1F0-4E2AA6C990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5102" y="1981517"/>
              <a:ext cx="1828800" cy="1828800"/>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FE5BD1A1-0617-4072-BD25-532CCA5626E1}"/>
                </a:ext>
              </a:extLst>
            </p:cNvPr>
            <p:cNvSpPr txBox="1"/>
            <p:nvPr/>
          </p:nvSpPr>
          <p:spPr>
            <a:xfrm>
              <a:off x="3695700" y="2295752"/>
              <a:ext cx="721614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2"/>
                  </a:solidFill>
                </a:rPr>
                <a:t>.NET 5 is the fastest .NET ever!</a:t>
              </a:r>
            </a:p>
            <a:p>
              <a:pPr marL="285750" indent="-285750">
                <a:buFont typeface="Arial" panose="020B0604020202020204" pitchFamily="34" charset="0"/>
                <a:buChar char="•"/>
              </a:pPr>
              <a:r>
                <a:rPr lang="en-US" sz="2400" dirty="0">
                  <a:solidFill>
                    <a:schemeClr val="tx2"/>
                  </a:solidFill>
                </a:rPr>
                <a:t>Top 10 in most </a:t>
              </a:r>
              <a:r>
                <a:rPr lang="en-US" sz="2400" dirty="0" err="1">
                  <a:solidFill>
                    <a:schemeClr val="tx2"/>
                  </a:solidFill>
                </a:rPr>
                <a:t>TechEmpower</a:t>
              </a:r>
              <a:r>
                <a:rPr lang="en-US" sz="2400" dirty="0">
                  <a:solidFill>
                    <a:schemeClr val="tx2"/>
                  </a:solidFill>
                </a:rPr>
                <a:t> benchmarks</a:t>
              </a:r>
            </a:p>
            <a:p>
              <a:pPr marL="285750" indent="-285750">
                <a:buFont typeface="Arial" panose="020B0604020202020204" pitchFamily="34" charset="0"/>
                <a:buChar char="•"/>
              </a:pPr>
              <a:r>
                <a:rPr lang="en-US" sz="2400" dirty="0">
                  <a:solidFill>
                    <a:schemeClr val="tx2"/>
                  </a:solidFill>
                </a:rPr>
                <a:t>7x faster than NodeJS</a:t>
              </a:r>
            </a:p>
          </p:txBody>
        </p:sp>
      </p:grpSp>
      <p:grpSp>
        <p:nvGrpSpPr>
          <p:cNvPr id="18" name="Group 17">
            <a:extLst>
              <a:ext uri="{FF2B5EF4-FFF2-40B4-BE49-F238E27FC236}">
                <a16:creationId xmlns:a16="http://schemas.microsoft.com/office/drawing/2014/main" id="{91B89346-DC46-462F-9A61-71B96AA1550D}"/>
              </a:ext>
            </a:extLst>
          </p:cNvPr>
          <p:cNvGrpSpPr/>
          <p:nvPr/>
        </p:nvGrpSpPr>
        <p:grpSpPr>
          <a:xfrm>
            <a:off x="1365102" y="4055426"/>
            <a:ext cx="9546738" cy="1828800"/>
            <a:chOff x="1365102" y="4055426"/>
            <a:chExt cx="9546738" cy="1828800"/>
          </a:xfrm>
        </p:grpSpPr>
        <p:pic>
          <p:nvPicPr>
            <p:cNvPr id="6" name="Graphic 5" descr="Lock">
              <a:extLst>
                <a:ext uri="{FF2B5EF4-FFF2-40B4-BE49-F238E27FC236}">
                  <a16:creationId xmlns:a16="http://schemas.microsoft.com/office/drawing/2014/main" id="{3308315B-16DD-45B2-BB6D-ADA7AE38B8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5102" y="4055426"/>
              <a:ext cx="1828800" cy="1828800"/>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A5AE02A3-BE5C-419E-85DF-3456A81A5F74}"/>
                </a:ext>
              </a:extLst>
            </p:cNvPr>
            <p:cNvSpPr txBox="1"/>
            <p:nvPr/>
          </p:nvSpPr>
          <p:spPr>
            <a:xfrm>
              <a:off x="3695700" y="4369661"/>
              <a:ext cx="721614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2"/>
                  </a:solidFill>
                </a:rPr>
                <a:t>Uses the latest security protocols</a:t>
              </a:r>
            </a:p>
            <a:p>
              <a:pPr marL="285750" indent="-285750">
                <a:buFont typeface="Arial" panose="020B0604020202020204" pitchFamily="34" charset="0"/>
                <a:buChar char="•"/>
              </a:pPr>
              <a:r>
                <a:rPr lang="en-US" sz="2400" dirty="0">
                  <a:solidFill>
                    <a:schemeClr val="tx2"/>
                  </a:solidFill>
                </a:rPr>
                <a:t>Best security practices enabled by default </a:t>
              </a:r>
            </a:p>
            <a:p>
              <a:pPr marL="285750" indent="-285750">
                <a:buFont typeface="Arial" panose="020B0604020202020204" pitchFamily="34" charset="0"/>
                <a:buChar char="•"/>
              </a:pPr>
              <a:r>
                <a:rPr lang="en-US" sz="2400" dirty="0">
                  <a:solidFill>
                    <a:schemeClr val="tx2"/>
                  </a:solidFill>
                </a:rPr>
                <a:t>Seamlessly integrates with existing identity providers</a:t>
              </a:r>
            </a:p>
          </p:txBody>
        </p:sp>
      </p:grpSp>
    </p:spTree>
    <p:extLst>
      <p:ext uri="{BB962C8B-B14F-4D97-AF65-F5344CB8AC3E}">
        <p14:creationId xmlns:p14="http://schemas.microsoft.com/office/powerpoint/2010/main" val="4202010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D92425B-4DD3-453B-88F4-9FCC99B44EC9}"/>
              </a:ext>
            </a:extLst>
          </p:cNvPr>
          <p:cNvSpPr/>
          <p:nvPr/>
        </p:nvSpPr>
        <p:spPr>
          <a:xfrm>
            <a:off x="1544320" y="2509520"/>
            <a:ext cx="1828800" cy="1828800"/>
          </a:xfrm>
          <a:prstGeom prst="rect">
            <a:avLst/>
          </a:prstGeom>
          <a:solidFill>
            <a:schemeClr val="accent1"/>
          </a:solidFill>
          <a:ln>
            <a:solidFill>
              <a:schemeClr val="accent1"/>
            </a:solidFill>
          </a:ln>
          <a:effectLst>
            <a:outerShdw blurRad="50800" dist="38100" dir="2700000" algn="t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MVC</a:t>
            </a:r>
          </a:p>
        </p:txBody>
      </p:sp>
      <p:sp>
        <p:nvSpPr>
          <p:cNvPr id="15" name="Rectangle 14">
            <a:extLst>
              <a:ext uri="{FF2B5EF4-FFF2-40B4-BE49-F238E27FC236}">
                <a16:creationId xmlns:a16="http://schemas.microsoft.com/office/drawing/2014/main" id="{DBC80AB7-334A-424D-8E04-62DAF378D560}"/>
              </a:ext>
            </a:extLst>
          </p:cNvPr>
          <p:cNvSpPr/>
          <p:nvPr/>
        </p:nvSpPr>
        <p:spPr>
          <a:xfrm>
            <a:off x="3492500" y="2509520"/>
            <a:ext cx="1828800" cy="1828800"/>
          </a:xfrm>
          <a:prstGeom prst="rect">
            <a:avLst/>
          </a:prstGeom>
          <a:solidFill>
            <a:schemeClr val="accent1"/>
          </a:solidFill>
          <a:ln>
            <a:solidFill>
              <a:schemeClr val="accent1"/>
            </a:solidFill>
          </a:ln>
          <a:effectLst>
            <a:outerShdw blurRad="50800" dist="38100" dir="2700000" algn="t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Razor Pages</a:t>
            </a:r>
          </a:p>
        </p:txBody>
      </p:sp>
      <p:sp>
        <p:nvSpPr>
          <p:cNvPr id="17" name="Rectangle 16">
            <a:extLst>
              <a:ext uri="{FF2B5EF4-FFF2-40B4-BE49-F238E27FC236}">
                <a16:creationId xmlns:a16="http://schemas.microsoft.com/office/drawing/2014/main" id="{B6AF951A-72F4-4495-BC5A-1AAAEE6E2898}"/>
              </a:ext>
            </a:extLst>
          </p:cNvPr>
          <p:cNvSpPr/>
          <p:nvPr/>
        </p:nvSpPr>
        <p:spPr>
          <a:xfrm>
            <a:off x="3492500" y="4453890"/>
            <a:ext cx="1828800" cy="1828800"/>
          </a:xfrm>
          <a:prstGeom prst="rect">
            <a:avLst/>
          </a:prstGeom>
          <a:solidFill>
            <a:schemeClr val="accent1"/>
          </a:solidFill>
          <a:ln>
            <a:solidFill>
              <a:schemeClr val="accent1"/>
            </a:solidFill>
          </a:ln>
          <a:effectLst>
            <a:glow rad="139700">
              <a:schemeClr val="accent1">
                <a:satMod val="175000"/>
                <a:alpha val="40000"/>
              </a:schemeClr>
            </a:glow>
            <a:outerShdw blurRad="50800" dist="38100" dir="2700000" algn="t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Blazor</a:t>
            </a:r>
          </a:p>
        </p:txBody>
      </p:sp>
      <p:sp>
        <p:nvSpPr>
          <p:cNvPr id="19" name="Rectangle 18">
            <a:extLst>
              <a:ext uri="{FF2B5EF4-FFF2-40B4-BE49-F238E27FC236}">
                <a16:creationId xmlns:a16="http://schemas.microsoft.com/office/drawing/2014/main" id="{B65A0D5F-DFE2-4FCB-949A-8AB4D9748A78}"/>
              </a:ext>
            </a:extLst>
          </p:cNvPr>
          <p:cNvSpPr/>
          <p:nvPr/>
        </p:nvSpPr>
        <p:spPr>
          <a:xfrm>
            <a:off x="6870700" y="2509520"/>
            <a:ext cx="1828800" cy="1828800"/>
          </a:xfrm>
          <a:prstGeom prst="rect">
            <a:avLst/>
          </a:prstGeom>
          <a:solidFill>
            <a:schemeClr val="accent1"/>
          </a:solidFill>
          <a:ln>
            <a:solidFill>
              <a:schemeClr val="accent1"/>
            </a:solidFill>
          </a:ln>
          <a:effectLst>
            <a:outerShdw blurRad="50800" dist="38100" dir="2700000" algn="t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HTTP APIs</a:t>
            </a:r>
          </a:p>
        </p:txBody>
      </p:sp>
      <p:sp>
        <p:nvSpPr>
          <p:cNvPr id="21" name="Rectangle 20">
            <a:extLst>
              <a:ext uri="{FF2B5EF4-FFF2-40B4-BE49-F238E27FC236}">
                <a16:creationId xmlns:a16="http://schemas.microsoft.com/office/drawing/2014/main" id="{D349EAD1-3930-4456-BEB8-35B26D1EF12A}"/>
              </a:ext>
            </a:extLst>
          </p:cNvPr>
          <p:cNvSpPr/>
          <p:nvPr/>
        </p:nvSpPr>
        <p:spPr>
          <a:xfrm>
            <a:off x="8818880" y="2509520"/>
            <a:ext cx="1828800" cy="1828800"/>
          </a:xfrm>
          <a:prstGeom prst="rect">
            <a:avLst/>
          </a:prstGeom>
          <a:solidFill>
            <a:schemeClr val="accent1"/>
          </a:solidFill>
          <a:ln>
            <a:solidFill>
              <a:schemeClr val="accent1"/>
            </a:solidFill>
          </a:ln>
          <a:effectLst>
            <a:outerShdw blurRad="50800" dist="38100" dir="2700000" algn="t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err="1"/>
              <a:t>SignalR</a:t>
            </a:r>
            <a:endParaRPr lang="en-US" sz="3200" dirty="0"/>
          </a:p>
        </p:txBody>
      </p:sp>
      <p:sp>
        <p:nvSpPr>
          <p:cNvPr id="2" name="Title 1">
            <a:extLst>
              <a:ext uri="{FF2B5EF4-FFF2-40B4-BE49-F238E27FC236}">
                <a16:creationId xmlns:a16="http://schemas.microsoft.com/office/drawing/2014/main" id="{99EC44D8-F078-4A29-A458-0D7145DFF3D2}"/>
              </a:ext>
            </a:extLst>
          </p:cNvPr>
          <p:cNvSpPr>
            <a:spLocks noGrp="1"/>
          </p:cNvSpPr>
          <p:nvPr>
            <p:ph type="title"/>
          </p:nvPr>
        </p:nvSpPr>
        <p:spPr/>
        <p:txBody>
          <a:bodyPr/>
          <a:lstStyle/>
          <a:p>
            <a:r>
              <a:rPr lang="en-US" dirty="0"/>
              <a:t>ASP.NET Core: Now </a:t>
            </a:r>
            <a:r>
              <a:rPr lang="en-US"/>
              <a:t>with Blazor!</a:t>
            </a:r>
            <a:endParaRPr lang="en-US" dirty="0"/>
          </a:p>
        </p:txBody>
      </p:sp>
      <p:sp>
        <p:nvSpPr>
          <p:cNvPr id="5" name="Text Placeholder 4">
            <a:extLst>
              <a:ext uri="{FF2B5EF4-FFF2-40B4-BE49-F238E27FC236}">
                <a16:creationId xmlns:a16="http://schemas.microsoft.com/office/drawing/2014/main" id="{E78734BC-ACE9-43E2-955E-A3A8F8EFD3CD}"/>
              </a:ext>
            </a:extLst>
          </p:cNvPr>
          <p:cNvSpPr>
            <a:spLocks noGrp="1"/>
          </p:cNvSpPr>
          <p:nvPr>
            <p:ph type="body" idx="1"/>
          </p:nvPr>
        </p:nvSpPr>
        <p:spPr/>
        <p:txBody>
          <a:bodyPr/>
          <a:lstStyle/>
          <a:p>
            <a:pPr algn="ctr"/>
            <a:r>
              <a:rPr lang="en-US" dirty="0"/>
              <a:t>Web UI</a:t>
            </a:r>
          </a:p>
        </p:txBody>
      </p:sp>
      <p:sp>
        <p:nvSpPr>
          <p:cNvPr id="7" name="Text Placeholder 6">
            <a:extLst>
              <a:ext uri="{FF2B5EF4-FFF2-40B4-BE49-F238E27FC236}">
                <a16:creationId xmlns:a16="http://schemas.microsoft.com/office/drawing/2014/main" id="{FDB36A4C-FFCA-479F-818F-CA5DAE15E500}"/>
              </a:ext>
            </a:extLst>
          </p:cNvPr>
          <p:cNvSpPr>
            <a:spLocks noGrp="1"/>
          </p:cNvSpPr>
          <p:nvPr>
            <p:ph type="body" sz="quarter" idx="3"/>
          </p:nvPr>
        </p:nvSpPr>
        <p:spPr/>
        <p:txBody>
          <a:bodyPr/>
          <a:lstStyle/>
          <a:p>
            <a:pPr algn="ctr"/>
            <a:r>
              <a:rPr lang="en-US" dirty="0"/>
              <a:t>Services</a:t>
            </a:r>
          </a:p>
        </p:txBody>
      </p:sp>
      <p:sp>
        <p:nvSpPr>
          <p:cNvPr id="12" name="Rectangle 11">
            <a:extLst>
              <a:ext uri="{FF2B5EF4-FFF2-40B4-BE49-F238E27FC236}">
                <a16:creationId xmlns:a16="http://schemas.microsoft.com/office/drawing/2014/main" id="{769E4647-E56F-47C2-882F-7A1952C120E4}"/>
              </a:ext>
            </a:extLst>
          </p:cNvPr>
          <p:cNvSpPr/>
          <p:nvPr/>
        </p:nvSpPr>
        <p:spPr>
          <a:xfrm>
            <a:off x="6870700" y="4453890"/>
            <a:ext cx="1828800" cy="1828800"/>
          </a:xfrm>
          <a:prstGeom prst="rect">
            <a:avLst/>
          </a:prstGeom>
          <a:solidFill>
            <a:schemeClr val="accent1"/>
          </a:solidFill>
          <a:ln>
            <a:solidFill>
              <a:schemeClr val="accent1"/>
            </a:solidFill>
          </a:ln>
          <a:effectLst>
            <a:outerShdw blurRad="50800" dist="38100" dir="2700000" algn="t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Worker</a:t>
            </a:r>
          </a:p>
        </p:txBody>
      </p:sp>
      <p:sp>
        <p:nvSpPr>
          <p:cNvPr id="13" name="Rectangle 12">
            <a:extLst>
              <a:ext uri="{FF2B5EF4-FFF2-40B4-BE49-F238E27FC236}">
                <a16:creationId xmlns:a16="http://schemas.microsoft.com/office/drawing/2014/main" id="{6DC1AB3A-5B7B-44AE-A7A4-2F88B7A72C52}"/>
              </a:ext>
            </a:extLst>
          </p:cNvPr>
          <p:cNvSpPr/>
          <p:nvPr/>
        </p:nvSpPr>
        <p:spPr>
          <a:xfrm>
            <a:off x="8818880" y="4453890"/>
            <a:ext cx="1828800" cy="1828800"/>
          </a:xfrm>
          <a:prstGeom prst="rect">
            <a:avLst/>
          </a:prstGeom>
          <a:solidFill>
            <a:schemeClr val="accent1"/>
          </a:solidFill>
          <a:ln>
            <a:solidFill>
              <a:schemeClr val="accent1"/>
            </a:solidFill>
          </a:ln>
          <a:effectLst>
            <a:outerShdw blurRad="50800" dist="38100" dir="2700000" algn="t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err="1"/>
              <a:t>gRPC</a:t>
            </a:r>
            <a:endParaRPr lang="en-US" sz="3200" dirty="0"/>
          </a:p>
        </p:txBody>
      </p:sp>
      <p:sp>
        <p:nvSpPr>
          <p:cNvPr id="14" name="Rectangle 13">
            <a:extLst>
              <a:ext uri="{FF2B5EF4-FFF2-40B4-BE49-F238E27FC236}">
                <a16:creationId xmlns:a16="http://schemas.microsoft.com/office/drawing/2014/main" id="{B13B38A6-4751-46BA-8AD1-206F420ED76A}"/>
              </a:ext>
            </a:extLst>
          </p:cNvPr>
          <p:cNvSpPr/>
          <p:nvPr/>
        </p:nvSpPr>
        <p:spPr>
          <a:xfrm>
            <a:off x="1544320" y="4453890"/>
            <a:ext cx="1828800" cy="1828800"/>
          </a:xfrm>
          <a:prstGeom prst="rect">
            <a:avLst/>
          </a:prstGeom>
          <a:solidFill>
            <a:schemeClr val="accent1"/>
          </a:solidFill>
          <a:ln>
            <a:solidFill>
              <a:schemeClr val="accent1"/>
            </a:solidFill>
          </a:ln>
          <a:effectLst>
            <a:outerShdw blurRad="50800" dist="38100" dir="2700000" algn="t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SPA</a:t>
            </a:r>
          </a:p>
        </p:txBody>
      </p:sp>
    </p:spTree>
    <p:extLst>
      <p:ext uri="{BB962C8B-B14F-4D97-AF65-F5344CB8AC3E}">
        <p14:creationId xmlns:p14="http://schemas.microsoft.com/office/powerpoint/2010/main" val="365878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45D6EB8-7F58-4BA8-870E-259F97F92176}"/>
              </a:ext>
            </a:extLst>
          </p:cNvPr>
          <p:cNvGrpSpPr/>
          <p:nvPr/>
        </p:nvGrpSpPr>
        <p:grpSpPr>
          <a:xfrm>
            <a:off x="3954415" y="1016108"/>
            <a:ext cx="4694781" cy="4995205"/>
            <a:chOff x="3832495" y="1351388"/>
            <a:chExt cx="4694781" cy="4995205"/>
          </a:xfrm>
        </p:grpSpPr>
        <p:pic>
          <p:nvPicPr>
            <p:cNvPr id="72" name="Graphic 71" descr="Server">
              <a:extLst>
                <a:ext uri="{FF2B5EF4-FFF2-40B4-BE49-F238E27FC236}">
                  <a16:creationId xmlns:a16="http://schemas.microsoft.com/office/drawing/2014/main" id="{327960A4-B7E9-4FED-91D6-D4A4281FA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6668" y="1351388"/>
              <a:ext cx="3738664" cy="3738664"/>
            </a:xfrm>
            <a:prstGeom prst="rect">
              <a:avLst/>
            </a:prstGeom>
          </p:spPr>
        </p:pic>
        <p:pic>
          <p:nvPicPr>
            <p:cNvPr id="7" name="Graphic 6" descr="Cloud">
              <a:extLst>
                <a:ext uri="{FF2B5EF4-FFF2-40B4-BE49-F238E27FC236}">
                  <a16:creationId xmlns:a16="http://schemas.microsoft.com/office/drawing/2014/main" id="{568E931E-F9DC-436E-BA88-89EE60312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832495" y="1651812"/>
              <a:ext cx="4694781" cy="4694781"/>
            </a:xfrm>
            <a:prstGeom prst="rect">
              <a:avLst/>
            </a:prstGeom>
          </p:spPr>
        </p:pic>
      </p:grpSp>
      <p:grpSp>
        <p:nvGrpSpPr>
          <p:cNvPr id="10" name="Group 9">
            <a:extLst>
              <a:ext uri="{FF2B5EF4-FFF2-40B4-BE49-F238E27FC236}">
                <a16:creationId xmlns:a16="http://schemas.microsoft.com/office/drawing/2014/main" id="{F0FFE226-9892-4FA2-9EA7-41F54A04064A}"/>
              </a:ext>
            </a:extLst>
          </p:cNvPr>
          <p:cNvGrpSpPr/>
          <p:nvPr/>
        </p:nvGrpSpPr>
        <p:grpSpPr>
          <a:xfrm>
            <a:off x="5081907" y="3151009"/>
            <a:ext cx="2386660" cy="1576815"/>
            <a:chOff x="4959987" y="3486289"/>
            <a:chExt cx="2386660" cy="1576815"/>
          </a:xfrm>
        </p:grpSpPr>
        <p:pic>
          <p:nvPicPr>
            <p:cNvPr id="8" name="Graphic 7">
              <a:extLst>
                <a:ext uri="{FF2B5EF4-FFF2-40B4-BE49-F238E27FC236}">
                  <a16:creationId xmlns:a16="http://schemas.microsoft.com/office/drawing/2014/main" id="{BD615345-0232-4880-9E71-DD43AA34E7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2991" y="4062452"/>
              <a:ext cx="1000652" cy="1000652"/>
            </a:xfrm>
            <a:prstGeom prst="rect">
              <a:avLst/>
            </a:prstGeom>
          </p:spPr>
        </p:pic>
        <p:sp>
          <p:nvSpPr>
            <p:cNvPr id="9" name="TextBox 8">
              <a:extLst>
                <a:ext uri="{FF2B5EF4-FFF2-40B4-BE49-F238E27FC236}">
                  <a16:creationId xmlns:a16="http://schemas.microsoft.com/office/drawing/2014/main" id="{4B98EA9D-972C-4B49-85E6-E5A69249B1C6}"/>
                </a:ext>
              </a:extLst>
            </p:cNvPr>
            <p:cNvSpPr txBox="1"/>
            <p:nvPr/>
          </p:nvSpPr>
          <p:spPr>
            <a:xfrm>
              <a:off x="4959987" y="3486289"/>
              <a:ext cx="2386660" cy="584775"/>
            </a:xfrm>
            <a:prstGeom prst="rect">
              <a:avLst/>
            </a:prstGeom>
            <a:noFill/>
          </p:spPr>
          <p:txBody>
            <a:bodyPr wrap="square" rtlCol="0">
              <a:spAutoFit/>
            </a:bodyPr>
            <a:lstStyle/>
            <a:p>
              <a:pPr algn="ctr"/>
              <a:r>
                <a:rPr lang="en-US" sz="3200" dirty="0">
                  <a:solidFill>
                    <a:srgbClr val="000000"/>
                  </a:solidFill>
                </a:rPr>
                <a:t>ASP.NET Core</a:t>
              </a:r>
            </a:p>
          </p:txBody>
        </p:sp>
      </p:grpSp>
      <p:grpSp>
        <p:nvGrpSpPr>
          <p:cNvPr id="14" name="Group 13">
            <a:extLst>
              <a:ext uri="{FF2B5EF4-FFF2-40B4-BE49-F238E27FC236}">
                <a16:creationId xmlns:a16="http://schemas.microsoft.com/office/drawing/2014/main" id="{40DFEA55-AAC4-41C5-9A2D-06B0EB36F6FC}"/>
              </a:ext>
            </a:extLst>
          </p:cNvPr>
          <p:cNvGrpSpPr/>
          <p:nvPr/>
        </p:nvGrpSpPr>
        <p:grpSpPr>
          <a:xfrm>
            <a:off x="5305851" y="2214068"/>
            <a:ext cx="5240590" cy="2814790"/>
            <a:chOff x="5341411" y="2549348"/>
            <a:chExt cx="5240590" cy="2814790"/>
          </a:xfrm>
        </p:grpSpPr>
        <p:grpSp>
          <p:nvGrpSpPr>
            <p:cNvPr id="162" name="Group 161">
              <a:extLst>
                <a:ext uri="{FF2B5EF4-FFF2-40B4-BE49-F238E27FC236}">
                  <a16:creationId xmlns:a16="http://schemas.microsoft.com/office/drawing/2014/main" id="{EA75A024-396C-4F35-A86B-4928892D21AB}"/>
                </a:ext>
              </a:extLst>
            </p:cNvPr>
            <p:cNvGrpSpPr/>
            <p:nvPr/>
          </p:nvGrpSpPr>
          <p:grpSpPr>
            <a:xfrm rot="21106531">
              <a:off x="5341411" y="2821779"/>
              <a:ext cx="2274957" cy="2542359"/>
              <a:chOff x="4860128" y="2197348"/>
              <a:chExt cx="1590712" cy="2542359"/>
            </a:xfrm>
          </p:grpSpPr>
          <p:pic>
            <p:nvPicPr>
              <p:cNvPr id="163" name="Graphic 162" descr="Line Arrow: Clockwise curve">
                <a:extLst>
                  <a:ext uri="{FF2B5EF4-FFF2-40B4-BE49-F238E27FC236}">
                    <a16:creationId xmlns:a16="http://schemas.microsoft.com/office/drawing/2014/main" id="{2AA02AA8-333F-4F73-85C5-D360FE073D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200000">
                <a:off x="5052262" y="2197348"/>
                <a:ext cx="1398578" cy="1398578"/>
              </a:xfrm>
              <a:prstGeom prst="rect">
                <a:avLst/>
              </a:prstGeom>
            </p:spPr>
          </p:pic>
          <p:pic>
            <p:nvPicPr>
              <p:cNvPr id="164" name="Graphic 163" descr="Line Arrow: Clockwise curve">
                <a:extLst>
                  <a:ext uri="{FF2B5EF4-FFF2-40B4-BE49-F238E27FC236}">
                    <a16:creationId xmlns:a16="http://schemas.microsoft.com/office/drawing/2014/main" id="{3D3A2F2A-5B91-4D3C-9670-167FDC64A8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200000" flipH="1" flipV="1">
                <a:off x="4860128" y="3341129"/>
                <a:ext cx="1398578" cy="1398578"/>
              </a:xfrm>
              <a:prstGeom prst="rect">
                <a:avLst/>
              </a:prstGeom>
            </p:spPr>
          </p:pic>
        </p:grpSp>
        <p:grpSp>
          <p:nvGrpSpPr>
            <p:cNvPr id="13" name="Group 12">
              <a:extLst>
                <a:ext uri="{FF2B5EF4-FFF2-40B4-BE49-F238E27FC236}">
                  <a16:creationId xmlns:a16="http://schemas.microsoft.com/office/drawing/2014/main" id="{C98D9553-C960-4A28-8D66-88052BEE3EBA}"/>
                </a:ext>
              </a:extLst>
            </p:cNvPr>
            <p:cNvGrpSpPr/>
            <p:nvPr/>
          </p:nvGrpSpPr>
          <p:grpSpPr>
            <a:xfrm>
              <a:off x="7648797" y="2549348"/>
              <a:ext cx="2933204" cy="2667000"/>
              <a:chOff x="7648797" y="2549348"/>
              <a:chExt cx="2933204" cy="2667000"/>
            </a:xfrm>
          </p:grpSpPr>
          <p:grpSp>
            <p:nvGrpSpPr>
              <p:cNvPr id="138" name="Group 137">
                <a:extLst>
                  <a:ext uri="{FF2B5EF4-FFF2-40B4-BE49-F238E27FC236}">
                    <a16:creationId xmlns:a16="http://schemas.microsoft.com/office/drawing/2014/main" id="{DD882805-D24D-45CC-AF83-0B267360905E}"/>
                  </a:ext>
                </a:extLst>
              </p:cNvPr>
              <p:cNvGrpSpPr/>
              <p:nvPr/>
            </p:nvGrpSpPr>
            <p:grpSpPr>
              <a:xfrm>
                <a:off x="7648797" y="2549348"/>
                <a:ext cx="2933204" cy="2667000"/>
                <a:chOff x="6763966" y="1195735"/>
                <a:chExt cx="4748599" cy="3878428"/>
              </a:xfrm>
            </p:grpSpPr>
            <p:sp>
              <p:nvSpPr>
                <p:cNvPr id="139" name="Rectangle 138">
                  <a:extLst>
                    <a:ext uri="{FF2B5EF4-FFF2-40B4-BE49-F238E27FC236}">
                      <a16:creationId xmlns:a16="http://schemas.microsoft.com/office/drawing/2014/main" id="{4F73A403-B6F1-4138-96A1-488580378B94}"/>
                    </a:ext>
                  </a:extLst>
                </p:cNvPr>
                <p:cNvSpPr/>
                <p:nvPr/>
              </p:nvSpPr>
              <p:spPr>
                <a:xfrm>
                  <a:off x="6763966" y="1195735"/>
                  <a:ext cx="4748598" cy="3878428"/>
                </a:xfrm>
                <a:prstGeom prst="rect">
                  <a:avLst/>
                </a:prstGeom>
                <a:solidFill>
                  <a:srgbClr val="FFFFFF"/>
                </a:solidFill>
                <a:ln w="10795" cap="flat" cmpd="sng" algn="ctr">
                  <a:noFill/>
                  <a:prstDash val="solid"/>
                </a:ln>
                <a:effectLst>
                  <a:outerShdw blurRad="2032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41894C6-B2A6-4C14-B2C7-DA80675C6C48}"/>
                    </a:ext>
                  </a:extLst>
                </p:cNvPr>
                <p:cNvSpPr/>
                <p:nvPr/>
              </p:nvSpPr>
              <p:spPr>
                <a:xfrm>
                  <a:off x="6763967" y="1195735"/>
                  <a:ext cx="4748598" cy="1004506"/>
                </a:xfrm>
                <a:prstGeom prst="rect">
                  <a:avLst/>
                </a:prstGeom>
                <a:solidFill>
                  <a:srgbClr val="FFFFFF">
                    <a:lumMod val="6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DB6D6492-F277-4959-9486-5FCF0DE4A3CA}"/>
                    </a:ext>
                  </a:extLst>
                </p:cNvPr>
                <p:cNvSpPr/>
                <p:nvPr/>
              </p:nvSpPr>
              <p:spPr>
                <a:xfrm>
                  <a:off x="7263319" y="1573393"/>
                  <a:ext cx="3774150" cy="409506"/>
                </a:xfrm>
                <a:prstGeom prst="rect">
                  <a:avLst/>
                </a:prstGeom>
                <a:solidFill>
                  <a:srgbClr val="FFFFFF">
                    <a:lumMod val="95000"/>
                  </a:srgbClr>
                </a:solidFill>
                <a:ln w="1079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1" i="0" u="none" strike="noStrike" kern="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mn-cs"/>
                  </a:endParaRPr>
                </a:p>
              </p:txBody>
            </p:sp>
            <p:sp>
              <p:nvSpPr>
                <p:cNvPr id="142" name="Rectangle 141">
                  <a:extLst>
                    <a:ext uri="{FF2B5EF4-FFF2-40B4-BE49-F238E27FC236}">
                      <a16:creationId xmlns:a16="http://schemas.microsoft.com/office/drawing/2014/main" id="{8DE08FD8-09CD-4B1D-877A-A22224DE4BF6}"/>
                    </a:ext>
                  </a:extLst>
                </p:cNvPr>
                <p:cNvSpPr/>
                <p:nvPr/>
              </p:nvSpPr>
              <p:spPr>
                <a:xfrm>
                  <a:off x="11116043" y="1195735"/>
                  <a:ext cx="396521" cy="278268"/>
                </a:xfrm>
                <a:prstGeom prst="rect">
                  <a:avLst/>
                </a:prstGeom>
                <a:solidFill>
                  <a:srgbClr val="C0000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A95AE5C3-3659-44FF-BA5C-2AD90D30CC23}"/>
                    </a:ext>
                  </a:extLst>
                </p:cNvPr>
                <p:cNvSpPr/>
                <p:nvPr/>
              </p:nvSpPr>
              <p:spPr>
                <a:xfrm>
                  <a:off x="10659232"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E6076E65-CF92-4CB4-89FE-F6115DE0CE15}"/>
                    </a:ext>
                  </a:extLst>
                </p:cNvPr>
                <p:cNvSpPr/>
                <p:nvPr/>
              </p:nvSpPr>
              <p:spPr>
                <a:xfrm>
                  <a:off x="10197388"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5" name="Isosceles Triangle 144">
                  <a:extLst>
                    <a:ext uri="{FF2B5EF4-FFF2-40B4-BE49-F238E27FC236}">
                      <a16:creationId xmlns:a16="http://schemas.microsoft.com/office/drawing/2014/main" id="{580D19F2-4FB6-488C-A015-FC6513085983}"/>
                    </a:ext>
                  </a:extLst>
                </p:cNvPr>
                <p:cNvSpPr/>
                <p:nvPr/>
              </p:nvSpPr>
              <p:spPr>
                <a:xfrm rot="16200000">
                  <a:off x="6876308" y="1698472"/>
                  <a:ext cx="255155" cy="159346"/>
                </a:xfrm>
                <a:prstGeom prst="triangle">
                  <a:avLst/>
                </a:prstGeom>
                <a:solidFill>
                  <a:srgbClr val="000000">
                    <a:lumMod val="75000"/>
                    <a:lumOff val="2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46" name="Straight Connector 145">
                  <a:extLst>
                    <a:ext uri="{FF2B5EF4-FFF2-40B4-BE49-F238E27FC236}">
                      <a16:creationId xmlns:a16="http://schemas.microsoft.com/office/drawing/2014/main" id="{2DCCF6EB-2072-44EA-B789-25AC1007654C}"/>
                    </a:ext>
                  </a:extLst>
                </p:cNvPr>
                <p:cNvCxnSpPr>
                  <a:cxnSpLocks/>
                </p:cNvCxnSpPr>
                <p:nvPr/>
              </p:nvCxnSpPr>
              <p:spPr>
                <a:xfrm>
                  <a:off x="11135159" y="1650567"/>
                  <a:ext cx="278938" cy="0"/>
                </a:xfrm>
                <a:prstGeom prst="line">
                  <a:avLst/>
                </a:prstGeom>
                <a:noFill/>
                <a:ln w="41275" cap="flat" cmpd="sng" algn="ctr">
                  <a:solidFill>
                    <a:srgbClr val="000000">
                      <a:lumMod val="65000"/>
                      <a:lumOff val="35000"/>
                    </a:srgbClr>
                  </a:solidFill>
                  <a:prstDash val="solid"/>
                </a:ln>
                <a:effectLst/>
              </p:spPr>
            </p:cxnSp>
            <p:cxnSp>
              <p:nvCxnSpPr>
                <p:cNvPr id="147" name="Straight Connector 146">
                  <a:extLst>
                    <a:ext uri="{FF2B5EF4-FFF2-40B4-BE49-F238E27FC236}">
                      <a16:creationId xmlns:a16="http://schemas.microsoft.com/office/drawing/2014/main" id="{1E45AA89-F0DC-4F7B-A7D7-57F1F8551EC2}"/>
                    </a:ext>
                  </a:extLst>
                </p:cNvPr>
                <p:cNvCxnSpPr>
                  <a:cxnSpLocks/>
                </p:cNvCxnSpPr>
                <p:nvPr/>
              </p:nvCxnSpPr>
              <p:spPr>
                <a:xfrm>
                  <a:off x="11135159" y="1910364"/>
                  <a:ext cx="278938" cy="0"/>
                </a:xfrm>
                <a:prstGeom prst="line">
                  <a:avLst/>
                </a:prstGeom>
                <a:noFill/>
                <a:ln w="41275" cap="flat" cmpd="sng" algn="ctr">
                  <a:solidFill>
                    <a:srgbClr val="000000">
                      <a:lumMod val="65000"/>
                      <a:lumOff val="35000"/>
                    </a:srgbClr>
                  </a:solidFill>
                  <a:prstDash val="solid"/>
                </a:ln>
                <a:effectLst/>
              </p:spPr>
            </p:cxnSp>
            <p:cxnSp>
              <p:nvCxnSpPr>
                <p:cNvPr id="148" name="Straight Connector 147">
                  <a:extLst>
                    <a:ext uri="{FF2B5EF4-FFF2-40B4-BE49-F238E27FC236}">
                      <a16:creationId xmlns:a16="http://schemas.microsoft.com/office/drawing/2014/main" id="{1BD4683B-76CA-41E8-A79B-439E18DEC46B}"/>
                    </a:ext>
                  </a:extLst>
                </p:cNvPr>
                <p:cNvCxnSpPr>
                  <a:cxnSpLocks/>
                </p:cNvCxnSpPr>
                <p:nvPr/>
              </p:nvCxnSpPr>
              <p:spPr>
                <a:xfrm>
                  <a:off x="11135159" y="1780038"/>
                  <a:ext cx="278938" cy="0"/>
                </a:xfrm>
                <a:prstGeom prst="line">
                  <a:avLst/>
                </a:prstGeom>
                <a:noFill/>
                <a:ln w="41275" cap="flat" cmpd="sng" algn="ctr">
                  <a:solidFill>
                    <a:srgbClr val="000000">
                      <a:lumMod val="65000"/>
                      <a:lumOff val="35000"/>
                    </a:srgbClr>
                  </a:solidFill>
                  <a:prstDash val="solid"/>
                </a:ln>
                <a:effectLst/>
              </p:spPr>
            </p:cxnSp>
            <p:grpSp>
              <p:nvGrpSpPr>
                <p:cNvPr id="149" name="Group 148">
                  <a:extLst>
                    <a:ext uri="{FF2B5EF4-FFF2-40B4-BE49-F238E27FC236}">
                      <a16:creationId xmlns:a16="http://schemas.microsoft.com/office/drawing/2014/main" id="{D0ADD9E7-13C3-44EE-A328-54A80565C962}"/>
                    </a:ext>
                  </a:extLst>
                </p:cNvPr>
                <p:cNvGrpSpPr/>
                <p:nvPr/>
              </p:nvGrpSpPr>
              <p:grpSpPr>
                <a:xfrm>
                  <a:off x="11231013" y="1272348"/>
                  <a:ext cx="166584" cy="125041"/>
                  <a:chOff x="7112262" y="1295498"/>
                  <a:chExt cx="96702" cy="54274"/>
                </a:xfrm>
              </p:grpSpPr>
              <p:cxnSp>
                <p:nvCxnSpPr>
                  <p:cNvPr id="156" name="Straight Connector 155">
                    <a:extLst>
                      <a:ext uri="{FF2B5EF4-FFF2-40B4-BE49-F238E27FC236}">
                        <a16:creationId xmlns:a16="http://schemas.microsoft.com/office/drawing/2014/main" id="{2673A819-EA79-441C-AEB2-7BC5DBEDA240}"/>
                      </a:ext>
                    </a:extLst>
                  </p:cNvPr>
                  <p:cNvCxnSpPr/>
                  <p:nvPr/>
                </p:nvCxnSpPr>
                <p:spPr>
                  <a:xfrm>
                    <a:off x="7112262" y="1295498"/>
                    <a:ext cx="96702" cy="54274"/>
                  </a:xfrm>
                  <a:prstGeom prst="line">
                    <a:avLst/>
                  </a:prstGeom>
                  <a:noFill/>
                  <a:ln w="25400" cap="flat" cmpd="sng" algn="ctr">
                    <a:solidFill>
                      <a:srgbClr val="FFFFFF"/>
                    </a:solidFill>
                    <a:prstDash val="solid"/>
                  </a:ln>
                  <a:effectLst/>
                </p:spPr>
              </p:cxnSp>
              <p:cxnSp>
                <p:nvCxnSpPr>
                  <p:cNvPr id="157" name="Straight Connector 156">
                    <a:extLst>
                      <a:ext uri="{FF2B5EF4-FFF2-40B4-BE49-F238E27FC236}">
                        <a16:creationId xmlns:a16="http://schemas.microsoft.com/office/drawing/2014/main" id="{EFDD6424-E7F3-4350-B738-3451E6CFCB85}"/>
                      </a:ext>
                    </a:extLst>
                  </p:cNvPr>
                  <p:cNvCxnSpPr>
                    <a:cxnSpLocks/>
                  </p:cNvCxnSpPr>
                  <p:nvPr/>
                </p:nvCxnSpPr>
                <p:spPr>
                  <a:xfrm flipH="1">
                    <a:off x="7112262" y="1295498"/>
                    <a:ext cx="96702" cy="54274"/>
                  </a:xfrm>
                  <a:prstGeom prst="line">
                    <a:avLst/>
                  </a:prstGeom>
                  <a:noFill/>
                  <a:ln w="25400" cap="flat" cmpd="sng" algn="ctr">
                    <a:solidFill>
                      <a:srgbClr val="FFFFFF"/>
                    </a:solidFill>
                    <a:prstDash val="solid"/>
                  </a:ln>
                  <a:effectLst/>
                </p:spPr>
              </p:cxnSp>
            </p:grpSp>
            <p:cxnSp>
              <p:nvCxnSpPr>
                <p:cNvPr id="150" name="Straight Connector 149">
                  <a:extLst>
                    <a:ext uri="{FF2B5EF4-FFF2-40B4-BE49-F238E27FC236}">
                      <a16:creationId xmlns:a16="http://schemas.microsoft.com/office/drawing/2014/main" id="{BFA39E65-FCA9-420F-AA29-4169A92DFF32}"/>
                    </a:ext>
                  </a:extLst>
                </p:cNvPr>
                <p:cNvCxnSpPr>
                  <a:cxnSpLocks/>
                </p:cNvCxnSpPr>
                <p:nvPr/>
              </p:nvCxnSpPr>
              <p:spPr>
                <a:xfrm>
                  <a:off x="10286853" y="1393086"/>
                  <a:ext cx="217560" cy="0"/>
                </a:xfrm>
                <a:prstGeom prst="line">
                  <a:avLst/>
                </a:prstGeom>
                <a:noFill/>
                <a:ln w="25400" cap="flat" cmpd="sng" algn="ctr">
                  <a:solidFill>
                    <a:srgbClr val="FFFFFF"/>
                  </a:solidFill>
                  <a:prstDash val="solid"/>
                </a:ln>
                <a:effectLst/>
              </p:spPr>
            </p:cxnSp>
            <p:grpSp>
              <p:nvGrpSpPr>
                <p:cNvPr id="151" name="Group 150">
                  <a:extLst>
                    <a:ext uri="{FF2B5EF4-FFF2-40B4-BE49-F238E27FC236}">
                      <a16:creationId xmlns:a16="http://schemas.microsoft.com/office/drawing/2014/main" id="{E6BB4F9A-0D13-456F-AE6D-8732A00A759B}"/>
                    </a:ext>
                  </a:extLst>
                </p:cNvPr>
                <p:cNvGrpSpPr/>
                <p:nvPr/>
              </p:nvGrpSpPr>
              <p:grpSpPr>
                <a:xfrm>
                  <a:off x="10768068" y="1272348"/>
                  <a:ext cx="198261" cy="120737"/>
                  <a:chOff x="6731064" y="1250524"/>
                  <a:chExt cx="126294" cy="56142"/>
                </a:xfrm>
              </p:grpSpPr>
              <p:cxnSp>
                <p:nvCxnSpPr>
                  <p:cNvPr id="152" name="Straight Connector 151">
                    <a:extLst>
                      <a:ext uri="{FF2B5EF4-FFF2-40B4-BE49-F238E27FC236}">
                        <a16:creationId xmlns:a16="http://schemas.microsoft.com/office/drawing/2014/main" id="{2E547509-E2BF-4C7D-9422-CA01D2123DB0}"/>
                      </a:ext>
                    </a:extLst>
                  </p:cNvPr>
                  <p:cNvCxnSpPr>
                    <a:cxnSpLocks/>
                  </p:cNvCxnSpPr>
                  <p:nvPr/>
                </p:nvCxnSpPr>
                <p:spPr>
                  <a:xfrm>
                    <a:off x="6731064" y="1306666"/>
                    <a:ext cx="126294" cy="0"/>
                  </a:xfrm>
                  <a:prstGeom prst="line">
                    <a:avLst/>
                  </a:prstGeom>
                  <a:noFill/>
                  <a:ln w="25400" cap="flat" cmpd="sng" algn="ctr">
                    <a:solidFill>
                      <a:srgbClr val="FFFFFF"/>
                    </a:solidFill>
                    <a:prstDash val="solid"/>
                  </a:ln>
                  <a:effectLst/>
                </p:spPr>
              </p:cxnSp>
              <p:cxnSp>
                <p:nvCxnSpPr>
                  <p:cNvPr id="153" name="Straight Connector 152">
                    <a:extLst>
                      <a:ext uri="{FF2B5EF4-FFF2-40B4-BE49-F238E27FC236}">
                        <a16:creationId xmlns:a16="http://schemas.microsoft.com/office/drawing/2014/main" id="{AAF65FCB-18DD-4988-BBE7-4D1581C316CE}"/>
                      </a:ext>
                    </a:extLst>
                  </p:cNvPr>
                  <p:cNvCxnSpPr>
                    <a:cxnSpLocks/>
                  </p:cNvCxnSpPr>
                  <p:nvPr/>
                </p:nvCxnSpPr>
                <p:spPr>
                  <a:xfrm>
                    <a:off x="6731064" y="1252392"/>
                    <a:ext cx="126294" cy="0"/>
                  </a:xfrm>
                  <a:prstGeom prst="line">
                    <a:avLst/>
                  </a:prstGeom>
                  <a:noFill/>
                  <a:ln w="25400" cap="flat" cmpd="sng" algn="ctr">
                    <a:solidFill>
                      <a:srgbClr val="FFFFFF"/>
                    </a:solidFill>
                    <a:prstDash val="solid"/>
                  </a:ln>
                  <a:effectLst/>
                </p:spPr>
              </p:cxnSp>
              <p:cxnSp>
                <p:nvCxnSpPr>
                  <p:cNvPr id="154" name="Straight Connector 153">
                    <a:extLst>
                      <a:ext uri="{FF2B5EF4-FFF2-40B4-BE49-F238E27FC236}">
                        <a16:creationId xmlns:a16="http://schemas.microsoft.com/office/drawing/2014/main" id="{D0FE67D0-1922-4F8F-B5CC-BF3466793873}"/>
                      </a:ext>
                    </a:extLst>
                  </p:cNvPr>
                  <p:cNvCxnSpPr>
                    <a:cxnSpLocks/>
                  </p:cNvCxnSpPr>
                  <p:nvPr/>
                </p:nvCxnSpPr>
                <p:spPr>
                  <a:xfrm>
                    <a:off x="6855420" y="1250524"/>
                    <a:ext cx="0" cy="54274"/>
                  </a:xfrm>
                  <a:prstGeom prst="line">
                    <a:avLst/>
                  </a:prstGeom>
                  <a:noFill/>
                  <a:ln w="25400" cap="flat" cmpd="sng" algn="ctr">
                    <a:solidFill>
                      <a:srgbClr val="FFFFFF"/>
                    </a:solidFill>
                    <a:prstDash val="solid"/>
                  </a:ln>
                  <a:effectLst/>
                </p:spPr>
              </p:cxnSp>
              <p:cxnSp>
                <p:nvCxnSpPr>
                  <p:cNvPr id="155" name="Straight Connector 154">
                    <a:extLst>
                      <a:ext uri="{FF2B5EF4-FFF2-40B4-BE49-F238E27FC236}">
                        <a16:creationId xmlns:a16="http://schemas.microsoft.com/office/drawing/2014/main" id="{9498E03F-292C-4A7B-A280-826385021B82}"/>
                      </a:ext>
                    </a:extLst>
                  </p:cNvPr>
                  <p:cNvCxnSpPr>
                    <a:cxnSpLocks/>
                  </p:cNvCxnSpPr>
                  <p:nvPr/>
                </p:nvCxnSpPr>
                <p:spPr>
                  <a:xfrm>
                    <a:off x="6734036" y="1250524"/>
                    <a:ext cx="0" cy="54274"/>
                  </a:xfrm>
                  <a:prstGeom prst="line">
                    <a:avLst/>
                  </a:prstGeom>
                  <a:noFill/>
                  <a:ln w="25400" cap="flat" cmpd="sng" algn="ctr">
                    <a:solidFill>
                      <a:srgbClr val="FFFFFF"/>
                    </a:solidFill>
                    <a:prstDash val="solid"/>
                  </a:ln>
                  <a:effectLst/>
                </p:spPr>
              </p:cxnSp>
            </p:grpSp>
          </p:grpSp>
          <p:pic>
            <p:nvPicPr>
              <p:cNvPr id="175" name="Graphic 174">
                <a:extLst>
                  <a:ext uri="{FF2B5EF4-FFF2-40B4-BE49-F238E27FC236}">
                    <a16:creationId xmlns:a16="http://schemas.microsoft.com/office/drawing/2014/main" id="{382DC8DE-1485-4EA3-8526-FC51653FC5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45987" y="4032866"/>
                <a:ext cx="1000652" cy="1000652"/>
              </a:xfrm>
              <a:prstGeom prst="rect">
                <a:avLst/>
              </a:prstGeom>
            </p:spPr>
          </p:pic>
          <p:sp>
            <p:nvSpPr>
              <p:cNvPr id="176" name="TextBox 175">
                <a:extLst>
                  <a:ext uri="{FF2B5EF4-FFF2-40B4-BE49-F238E27FC236}">
                    <a16:creationId xmlns:a16="http://schemas.microsoft.com/office/drawing/2014/main" id="{75645935-FB59-4311-AD06-32A0E9552434}"/>
                  </a:ext>
                </a:extLst>
              </p:cNvPr>
              <p:cNvSpPr txBox="1"/>
              <p:nvPr/>
            </p:nvSpPr>
            <p:spPr>
              <a:xfrm>
                <a:off x="8720558" y="3456703"/>
                <a:ext cx="1356946" cy="584775"/>
              </a:xfrm>
              <a:prstGeom prst="rect">
                <a:avLst/>
              </a:prstGeom>
              <a:noFill/>
            </p:spPr>
            <p:txBody>
              <a:bodyPr wrap="square" rtlCol="0">
                <a:spAutoFit/>
              </a:bodyPr>
              <a:lstStyle/>
              <a:p>
                <a:pPr algn="ctr"/>
                <a:r>
                  <a:rPr lang="en-US" sz="3200" dirty="0">
                    <a:solidFill>
                      <a:srgbClr val="000000"/>
                    </a:solidFill>
                  </a:rPr>
                  <a:t>Blazor</a:t>
                </a:r>
              </a:p>
            </p:txBody>
          </p:sp>
          <p:pic>
            <p:nvPicPr>
              <p:cNvPr id="12" name="Graphic 11">
                <a:extLst>
                  <a:ext uri="{FF2B5EF4-FFF2-40B4-BE49-F238E27FC236}">
                    <a16:creationId xmlns:a16="http://schemas.microsoft.com/office/drawing/2014/main" id="{450C8147-76D3-46F9-AA12-B6FECD869C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20505" y="3422926"/>
                <a:ext cx="584776" cy="584776"/>
              </a:xfrm>
              <a:prstGeom prst="rect">
                <a:avLst/>
              </a:prstGeom>
            </p:spPr>
          </p:pic>
        </p:grpSp>
      </p:grpSp>
    </p:spTree>
    <p:extLst>
      <p:ext uri="{BB962C8B-B14F-4D97-AF65-F5344CB8AC3E}">
        <p14:creationId xmlns:p14="http://schemas.microsoft.com/office/powerpoint/2010/main" val="272725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500"/>
                                  </p:stCondLst>
                                  <p:childTnLst>
                                    <p:animMotion origin="layout" path="M -3.54167E-6 4.44444E-6 L -0.25 4.44444E-6 " pathEditMode="relative" rAng="0" ptsTypes="AA">
                                      <p:cBhvr>
                                        <p:cTn id="6" dur="2000" fill="hold"/>
                                        <p:tgtEl>
                                          <p:spTgt spid="10"/>
                                        </p:tgtEl>
                                        <p:attrNameLst>
                                          <p:attrName>ppt_x</p:attrName>
                                          <p:attrName>ppt_y</p:attrName>
                                        </p:attrNameLst>
                                      </p:cBhvr>
                                      <p:rCtr x="-12500" y="0"/>
                                    </p:animMotion>
                                  </p:childTnLst>
                                </p:cTn>
                              </p:par>
                              <p:par>
                                <p:cTn id="7" presetID="35" presetClass="path" presetSubtype="0" accel="50000" decel="50000" fill="hold" nodeType="withEffect">
                                  <p:stCondLst>
                                    <p:cond delay="500"/>
                                  </p:stCondLst>
                                  <p:childTnLst>
                                    <p:animMotion origin="layout" path="M 3.125E-6 1.48148E-6 L -0.25 1.48148E-6 " pathEditMode="relative" rAng="0" ptsTypes="AA">
                                      <p:cBhvr>
                                        <p:cTn id="8" dur="2000" fill="hold"/>
                                        <p:tgtEl>
                                          <p:spTgt spid="11"/>
                                        </p:tgtEl>
                                        <p:attrNameLst>
                                          <p:attrName>ppt_x</p:attrName>
                                          <p:attrName>ppt_y</p:attrName>
                                        </p:attrNameLst>
                                      </p:cBhvr>
                                      <p:rCtr x="-12500" y="0"/>
                                    </p:animMotion>
                                  </p:childTnLst>
                                </p:cTn>
                              </p:par>
                            </p:childTnLst>
                          </p:cTn>
                        </p:par>
                        <p:par>
                          <p:cTn id="9" fill="hold">
                            <p:stCondLst>
                              <p:cond delay="250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80D56-8A84-40D3-8ECC-65A46336BCE5}"/>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1477517F-CC74-47E7-9E96-54F602367219}"/>
              </a:ext>
            </a:extLst>
          </p:cNvPr>
          <p:cNvSpPr>
            <a:spLocks noGrp="1"/>
          </p:cNvSpPr>
          <p:nvPr>
            <p:ph type="body" idx="1"/>
          </p:nvPr>
        </p:nvSpPr>
        <p:spPr/>
        <p:txBody>
          <a:bodyPr/>
          <a:lstStyle/>
          <a:p>
            <a:r>
              <a:rPr lang="en-US" dirty="0"/>
              <a:t>Using Blazor in an existing ASP.NET Core app</a:t>
            </a:r>
          </a:p>
        </p:txBody>
      </p:sp>
    </p:spTree>
    <p:extLst>
      <p:ext uri="{BB962C8B-B14F-4D97-AF65-F5344CB8AC3E}">
        <p14:creationId xmlns:p14="http://schemas.microsoft.com/office/powerpoint/2010/main" val="3644207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0C18-8A56-489E-9DEE-8F572B792E46}"/>
              </a:ext>
            </a:extLst>
          </p:cNvPr>
          <p:cNvSpPr>
            <a:spLocks noGrp="1"/>
          </p:cNvSpPr>
          <p:nvPr>
            <p:ph type="title"/>
          </p:nvPr>
        </p:nvSpPr>
        <p:spPr/>
        <p:txBody>
          <a:bodyPr/>
          <a:lstStyle/>
          <a:p>
            <a:r>
              <a:rPr lang="en-US" dirty="0"/>
              <a:t>In summary</a:t>
            </a:r>
          </a:p>
        </p:txBody>
      </p:sp>
      <p:sp>
        <p:nvSpPr>
          <p:cNvPr id="3" name="Content Placeholder 2">
            <a:extLst>
              <a:ext uri="{FF2B5EF4-FFF2-40B4-BE49-F238E27FC236}">
                <a16:creationId xmlns:a16="http://schemas.microsoft.com/office/drawing/2014/main" id="{43085F46-4028-4BAA-970A-DFC08F76D2AF}"/>
              </a:ext>
            </a:extLst>
          </p:cNvPr>
          <p:cNvSpPr>
            <a:spLocks noGrp="1"/>
          </p:cNvSpPr>
          <p:nvPr>
            <p:ph idx="1"/>
          </p:nvPr>
        </p:nvSpPr>
        <p:spPr/>
        <p:txBody>
          <a:bodyPr/>
          <a:lstStyle/>
          <a:p>
            <a:r>
              <a:rPr lang="en-US" dirty="0"/>
              <a:t>Add Blazor components to existing ASP.NET Core web apps</a:t>
            </a:r>
          </a:p>
          <a:p>
            <a:r>
              <a:rPr lang="en-US" dirty="0"/>
              <a:t>Leverage ASP.NET Core for prerendering Blazor components</a:t>
            </a:r>
          </a:p>
          <a:p>
            <a:r>
              <a:rPr lang="en-US" dirty="0"/>
              <a:t>Author components for use with Blazor Server or Blazor </a:t>
            </a:r>
            <a:r>
              <a:rPr lang="en-US" dirty="0" err="1"/>
              <a:t>WebAssembly</a:t>
            </a:r>
            <a:endParaRPr lang="en-US" dirty="0"/>
          </a:p>
          <a:p>
            <a:endParaRPr lang="en-US" dirty="0"/>
          </a:p>
        </p:txBody>
      </p:sp>
      <p:sp>
        <p:nvSpPr>
          <p:cNvPr id="4" name="TextBox 3">
            <a:extLst>
              <a:ext uri="{FF2B5EF4-FFF2-40B4-BE49-F238E27FC236}">
                <a16:creationId xmlns:a16="http://schemas.microsoft.com/office/drawing/2014/main" id="{F849A282-ABBA-4331-9ECF-A69D5377A5BA}"/>
              </a:ext>
            </a:extLst>
          </p:cNvPr>
          <p:cNvSpPr txBox="1"/>
          <p:nvPr/>
        </p:nvSpPr>
        <p:spPr>
          <a:xfrm>
            <a:off x="3502089" y="4348066"/>
            <a:ext cx="5187821" cy="1446550"/>
          </a:xfrm>
          <a:prstGeom prst="rect">
            <a:avLst/>
          </a:prstGeom>
          <a:noFill/>
        </p:spPr>
        <p:txBody>
          <a:bodyPr wrap="square" rtlCol="0">
            <a:spAutoFit/>
          </a:bodyPr>
          <a:lstStyle/>
          <a:p>
            <a:pPr algn="ctr"/>
            <a:r>
              <a:rPr lang="en-US" sz="4400" dirty="0"/>
              <a:t>Try out Blazor today!</a:t>
            </a:r>
          </a:p>
          <a:p>
            <a:pPr algn="ctr"/>
            <a:r>
              <a:rPr lang="en-US" sz="4400" dirty="0"/>
              <a:t>https://blazor.net</a:t>
            </a:r>
          </a:p>
        </p:txBody>
      </p:sp>
    </p:spTree>
    <p:extLst>
      <p:ext uri="{BB962C8B-B14F-4D97-AF65-F5344CB8AC3E}">
        <p14:creationId xmlns:p14="http://schemas.microsoft.com/office/powerpoint/2010/main" val="3916752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AC946-1795-4745-A922-800EF979D767}"/>
              </a:ext>
            </a:extLst>
          </p:cNvPr>
          <p:cNvSpPr>
            <a:spLocks noGrp="1"/>
          </p:cNvSpPr>
          <p:nvPr>
            <p:ph type="title"/>
          </p:nvPr>
        </p:nvSpPr>
        <p:spPr/>
        <p:txBody>
          <a:bodyPr/>
          <a:lstStyle/>
          <a:p>
            <a:r>
              <a:rPr lang="en-US" dirty="0"/>
              <a:t>More Blazor at .NET Conf – Day #1</a:t>
            </a:r>
          </a:p>
        </p:txBody>
      </p:sp>
      <p:graphicFrame>
        <p:nvGraphicFramePr>
          <p:cNvPr id="4" name="Table 4">
            <a:extLst>
              <a:ext uri="{FF2B5EF4-FFF2-40B4-BE49-F238E27FC236}">
                <a16:creationId xmlns:a16="http://schemas.microsoft.com/office/drawing/2014/main" id="{33721CE0-DCDC-433F-9080-571D6FE443D3}"/>
              </a:ext>
            </a:extLst>
          </p:cNvPr>
          <p:cNvGraphicFramePr>
            <a:graphicFrameLocks noGrp="1"/>
          </p:cNvGraphicFramePr>
          <p:nvPr>
            <p:ph idx="1"/>
            <p:extLst>
              <p:ext uri="{D42A27DB-BD31-4B8C-83A1-F6EECF244321}">
                <p14:modId xmlns:p14="http://schemas.microsoft.com/office/powerpoint/2010/main" val="3088899600"/>
              </p:ext>
            </p:extLst>
          </p:nvPr>
        </p:nvGraphicFramePr>
        <p:xfrm>
          <a:off x="609600" y="1825625"/>
          <a:ext cx="10972799" cy="3672840"/>
        </p:xfrm>
        <a:graphic>
          <a:graphicData uri="http://schemas.openxmlformats.org/drawingml/2006/table">
            <a:tbl>
              <a:tblPr firstRow="1" bandRow="1">
                <a:tableStyleId>{125E5076-3810-47DD-B79F-674D7AD40C01}</a:tableStyleId>
              </a:tblPr>
              <a:tblGrid>
                <a:gridCol w="6176433">
                  <a:extLst>
                    <a:ext uri="{9D8B030D-6E8A-4147-A177-3AD203B41FA5}">
                      <a16:colId xmlns:a16="http://schemas.microsoft.com/office/drawing/2014/main" val="1060606178"/>
                    </a:ext>
                  </a:extLst>
                </a:gridCol>
                <a:gridCol w="2353734">
                  <a:extLst>
                    <a:ext uri="{9D8B030D-6E8A-4147-A177-3AD203B41FA5}">
                      <a16:colId xmlns:a16="http://schemas.microsoft.com/office/drawing/2014/main" val="1915452337"/>
                    </a:ext>
                  </a:extLst>
                </a:gridCol>
                <a:gridCol w="2442632">
                  <a:extLst>
                    <a:ext uri="{9D8B030D-6E8A-4147-A177-3AD203B41FA5}">
                      <a16:colId xmlns:a16="http://schemas.microsoft.com/office/drawing/2014/main" val="1990159970"/>
                    </a:ext>
                  </a:extLst>
                </a:gridCol>
              </a:tblGrid>
              <a:tr h="370840">
                <a:tc>
                  <a:txBody>
                    <a:bodyPr/>
                    <a:lstStyle/>
                    <a:p>
                      <a:r>
                        <a:rPr lang="en-US" dirty="0"/>
                        <a:t>Talk</a:t>
                      </a:r>
                    </a:p>
                  </a:txBody>
                  <a:tcPr/>
                </a:tc>
                <a:tc>
                  <a:txBody>
                    <a:bodyPr/>
                    <a:lstStyle/>
                    <a:p>
                      <a:r>
                        <a:rPr lang="en-US" dirty="0"/>
                        <a:t>Speakers</a:t>
                      </a:r>
                    </a:p>
                  </a:txBody>
                  <a:tcPr/>
                </a:tc>
                <a:tc>
                  <a:txBody>
                    <a:bodyPr/>
                    <a:lstStyle/>
                    <a:p>
                      <a:r>
                        <a:rPr lang="en-US" dirty="0"/>
                        <a:t>Time</a:t>
                      </a:r>
                    </a:p>
                  </a:txBody>
                  <a:tcPr/>
                </a:tc>
                <a:extLst>
                  <a:ext uri="{0D108BD9-81ED-4DB2-BD59-A6C34878D82A}">
                    <a16:rowId xmlns:a16="http://schemas.microsoft.com/office/drawing/2014/main" val="1681202837"/>
                  </a:ext>
                </a:extLst>
              </a:tr>
              <a:tr h="370840">
                <a:tc>
                  <a:txBody>
                    <a:bodyPr/>
                    <a:lstStyle/>
                    <a:p>
                      <a:r>
                        <a:rPr lang="en-US" dirty="0"/>
                        <a:t>A talk for trailblazers: Blazor in .NET 5</a:t>
                      </a:r>
                    </a:p>
                  </a:txBody>
                  <a:tcPr/>
                </a:tc>
                <a:tc>
                  <a:txBody>
                    <a:bodyPr/>
                    <a:lstStyle/>
                    <a:p>
                      <a:r>
                        <a:rPr lang="en-US" dirty="0"/>
                        <a:t>Steve Sanderson</a:t>
                      </a:r>
                    </a:p>
                    <a:p>
                      <a:r>
                        <a:rPr lang="en-US" dirty="0" err="1"/>
                        <a:t>Safia</a:t>
                      </a:r>
                      <a:r>
                        <a:rPr lang="en-US" dirty="0"/>
                        <a:t> Abdalla </a:t>
                      </a:r>
                    </a:p>
                  </a:txBody>
                  <a:tcPr/>
                </a:tc>
                <a:tc>
                  <a:txBody>
                    <a:bodyPr/>
                    <a:lstStyle/>
                    <a:p>
                      <a:r>
                        <a:rPr lang="en-US" dirty="0"/>
                        <a:t>10:00 (PT) | 18:00 (UTC)</a:t>
                      </a:r>
                    </a:p>
                  </a:txBody>
                  <a:tcPr/>
                </a:tc>
                <a:extLst>
                  <a:ext uri="{0D108BD9-81ED-4DB2-BD59-A6C34878D82A}">
                    <a16:rowId xmlns:a16="http://schemas.microsoft.com/office/drawing/2014/main" val="926303427"/>
                  </a:ext>
                </a:extLst>
              </a:tr>
              <a:tr h="370840">
                <a:tc>
                  <a:txBody>
                    <a:bodyPr/>
                    <a:lstStyle/>
                    <a:p>
                      <a:r>
                        <a:rPr lang="en-US" dirty="0"/>
                        <a:t>Modern Web Development with Blazor &amp; .NET 5</a:t>
                      </a:r>
                    </a:p>
                  </a:txBody>
                  <a:tcPr/>
                </a:tc>
                <a:tc>
                  <a:txBody>
                    <a:bodyPr/>
                    <a:lstStyle/>
                    <a:p>
                      <a:r>
                        <a:rPr lang="en-US" dirty="0"/>
                        <a:t>Daniel Roth,</a:t>
                      </a:r>
                    </a:p>
                    <a:p>
                      <a:r>
                        <a:rPr lang="en-US" dirty="0"/>
                        <a:t>Javier </a:t>
                      </a:r>
                      <a:r>
                        <a:rPr lang="en-US" dirty="0" err="1"/>
                        <a:t>Calvarro</a:t>
                      </a:r>
                      <a:r>
                        <a:rPr lang="en-US" dirty="0"/>
                        <a:t> Nelson</a:t>
                      </a:r>
                    </a:p>
                  </a:txBody>
                  <a:tcPr/>
                </a:tc>
                <a:tc>
                  <a:txBody>
                    <a:bodyPr/>
                    <a:lstStyle/>
                    <a:p>
                      <a:r>
                        <a:rPr lang="en-US" dirty="0"/>
                        <a:t>11:30 (PT) | 19:30 (UTC)</a:t>
                      </a:r>
                    </a:p>
                  </a:txBody>
                  <a:tcPr/>
                </a:tc>
                <a:extLst>
                  <a:ext uri="{0D108BD9-81ED-4DB2-BD59-A6C34878D82A}">
                    <a16:rowId xmlns:a16="http://schemas.microsoft.com/office/drawing/2014/main" val="3522490964"/>
                  </a:ext>
                </a:extLst>
              </a:tr>
              <a:tr h="370840">
                <a:tc>
                  <a:txBody>
                    <a:bodyPr/>
                    <a:lstStyle/>
                    <a:p>
                      <a:r>
                        <a:rPr lang="en-US" dirty="0"/>
                        <a:t>High-performance Services with </a:t>
                      </a:r>
                      <a:r>
                        <a:rPr lang="en-US" dirty="0" err="1"/>
                        <a:t>gRPC</a:t>
                      </a:r>
                      <a:r>
                        <a:rPr lang="en-US" dirty="0"/>
                        <a:t>: What's new in .NET 5</a:t>
                      </a:r>
                    </a:p>
                  </a:txBody>
                  <a:tcPr/>
                </a:tc>
                <a:tc>
                  <a:txBody>
                    <a:bodyPr/>
                    <a:lstStyle/>
                    <a:p>
                      <a:r>
                        <a:rPr lang="en-US" dirty="0"/>
                        <a:t>James Newton-King</a:t>
                      </a:r>
                    </a:p>
                  </a:txBody>
                  <a:tcPr/>
                </a:tc>
                <a:tc>
                  <a:txBody>
                    <a:bodyPr/>
                    <a:lstStyle/>
                    <a:p>
                      <a:r>
                        <a:rPr lang="en-US" dirty="0"/>
                        <a:t>15:30 (PT) | 23:30 (UTC</a:t>
                      </a:r>
                    </a:p>
                  </a:txBody>
                  <a:tcPr/>
                </a:tc>
                <a:extLst>
                  <a:ext uri="{0D108BD9-81ED-4DB2-BD59-A6C34878D82A}">
                    <a16:rowId xmlns:a16="http://schemas.microsoft.com/office/drawing/2014/main" val="544989331"/>
                  </a:ext>
                </a:extLst>
              </a:tr>
              <a:tr h="370840">
                <a:tc>
                  <a:txBody>
                    <a:bodyPr/>
                    <a:lstStyle/>
                    <a:p>
                      <a:r>
                        <a:rPr lang="en-US" dirty="0"/>
                        <a:t>Get Your JAM On</a:t>
                      </a:r>
                    </a:p>
                  </a:txBody>
                  <a:tcPr/>
                </a:tc>
                <a:tc>
                  <a:txBody>
                    <a:bodyPr/>
                    <a:lstStyle/>
                    <a:p>
                      <a:r>
                        <a:rPr lang="en-US" dirty="0"/>
                        <a:t>Aaron Powell</a:t>
                      </a:r>
                    </a:p>
                  </a:txBody>
                  <a:tcPr/>
                </a:tc>
                <a:tc>
                  <a:txBody>
                    <a:bodyPr/>
                    <a:lstStyle/>
                    <a:p>
                      <a:r>
                        <a:rPr lang="en-US" dirty="0"/>
                        <a:t>16:00 (PT) | 00:00 (UTC)</a:t>
                      </a:r>
                    </a:p>
                  </a:txBody>
                  <a:tcPr/>
                </a:tc>
                <a:extLst>
                  <a:ext uri="{0D108BD9-81ED-4DB2-BD59-A6C34878D82A}">
                    <a16:rowId xmlns:a16="http://schemas.microsoft.com/office/drawing/2014/main" val="4187286214"/>
                  </a:ext>
                </a:extLst>
              </a:tr>
              <a:tr h="370840">
                <a:tc>
                  <a:txBody>
                    <a:bodyPr/>
                    <a:lstStyle/>
                    <a:p>
                      <a:r>
                        <a:rPr lang="en-US" dirty="0"/>
                        <a:t>Blazor: Client Side vs. Server Side: Hands on Development and Deployment</a:t>
                      </a:r>
                    </a:p>
                  </a:txBody>
                  <a:tcPr/>
                </a:tc>
                <a:tc>
                  <a:txBody>
                    <a:bodyPr/>
                    <a:lstStyle/>
                    <a:p>
                      <a:r>
                        <a:rPr lang="en-US" dirty="0"/>
                        <a:t>Otto </a:t>
                      </a:r>
                      <a:r>
                        <a:rPr lang="en-US" dirty="0" err="1"/>
                        <a:t>Dobretsberger</a:t>
                      </a:r>
                      <a:endParaRPr lang="en-US" dirty="0"/>
                    </a:p>
                  </a:txBody>
                  <a:tcPr/>
                </a:tc>
                <a:tc>
                  <a:txBody>
                    <a:bodyPr/>
                    <a:lstStyle/>
                    <a:p>
                      <a:r>
                        <a:rPr lang="en-US" dirty="0"/>
                        <a:t>17:00 (PT) | 01:00 (UTC)</a:t>
                      </a:r>
                    </a:p>
                  </a:txBody>
                  <a:tcPr/>
                </a:tc>
                <a:extLst>
                  <a:ext uri="{0D108BD9-81ED-4DB2-BD59-A6C34878D82A}">
                    <a16:rowId xmlns:a16="http://schemas.microsoft.com/office/drawing/2014/main" val="1789810231"/>
                  </a:ext>
                </a:extLst>
              </a:tr>
              <a:tr h="370840">
                <a:tc>
                  <a:txBody>
                    <a:bodyPr/>
                    <a:lstStyle/>
                    <a:p>
                      <a:r>
                        <a:rPr lang="en-US" dirty="0"/>
                        <a:t>Migrating a Windows Forms App to Blazor: The Amazing and True Story of </a:t>
                      </a:r>
                      <a:r>
                        <a:rPr lang="en-US" dirty="0" err="1"/>
                        <a:t>GIFBot</a:t>
                      </a:r>
                      <a:endParaRPr lang="en-US" dirty="0"/>
                    </a:p>
                  </a:txBody>
                  <a:tcPr/>
                </a:tc>
                <a:tc>
                  <a:txBody>
                    <a:bodyPr/>
                    <a:lstStyle/>
                    <a:p>
                      <a:r>
                        <a:rPr lang="en-US" dirty="0"/>
                        <a:t>Georgia Nelson</a:t>
                      </a:r>
                    </a:p>
                  </a:txBody>
                  <a:tcPr/>
                </a:tc>
                <a:tc>
                  <a:txBody>
                    <a:bodyPr/>
                    <a:lstStyle/>
                    <a:p>
                      <a:r>
                        <a:rPr lang="en-US" dirty="0"/>
                        <a:t>18:30 (PT) | 02:30 (UTC)</a:t>
                      </a:r>
                    </a:p>
                  </a:txBody>
                  <a:tcPr/>
                </a:tc>
                <a:extLst>
                  <a:ext uri="{0D108BD9-81ED-4DB2-BD59-A6C34878D82A}">
                    <a16:rowId xmlns:a16="http://schemas.microsoft.com/office/drawing/2014/main" val="2737707986"/>
                  </a:ext>
                </a:extLst>
              </a:tr>
            </a:tbl>
          </a:graphicData>
        </a:graphic>
      </p:graphicFrame>
    </p:spTree>
    <p:extLst>
      <p:ext uri="{BB962C8B-B14F-4D97-AF65-F5344CB8AC3E}">
        <p14:creationId xmlns:p14="http://schemas.microsoft.com/office/powerpoint/2010/main" val="71344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58867-01C5-44F5-AB46-41D1569F97A9}"/>
              </a:ext>
            </a:extLst>
          </p:cNvPr>
          <p:cNvSpPr>
            <a:spLocks noGrp="1"/>
          </p:cNvSpPr>
          <p:nvPr>
            <p:ph type="title"/>
          </p:nvPr>
        </p:nvSpPr>
        <p:spPr/>
        <p:txBody>
          <a:bodyPr/>
          <a:lstStyle/>
          <a:p>
            <a:r>
              <a:rPr lang="en-US" dirty="0"/>
              <a:t>More Blazor at .NET Conf – Day #2</a:t>
            </a:r>
          </a:p>
        </p:txBody>
      </p:sp>
      <p:graphicFrame>
        <p:nvGraphicFramePr>
          <p:cNvPr id="4" name="Content Placeholder 3">
            <a:extLst>
              <a:ext uri="{FF2B5EF4-FFF2-40B4-BE49-F238E27FC236}">
                <a16:creationId xmlns:a16="http://schemas.microsoft.com/office/drawing/2014/main" id="{B992C605-D520-4FA9-B950-27483873EAC3}"/>
              </a:ext>
            </a:extLst>
          </p:cNvPr>
          <p:cNvGraphicFramePr>
            <a:graphicFrameLocks noGrp="1"/>
          </p:cNvGraphicFramePr>
          <p:nvPr>
            <p:ph idx="1"/>
            <p:extLst>
              <p:ext uri="{D42A27DB-BD31-4B8C-83A1-F6EECF244321}">
                <p14:modId xmlns:p14="http://schemas.microsoft.com/office/powerpoint/2010/main" val="3358305332"/>
              </p:ext>
            </p:extLst>
          </p:nvPr>
        </p:nvGraphicFramePr>
        <p:xfrm>
          <a:off x="605367" y="1825625"/>
          <a:ext cx="10968565" cy="4617720"/>
        </p:xfrm>
        <a:graphic>
          <a:graphicData uri="http://schemas.openxmlformats.org/drawingml/2006/table">
            <a:tbl>
              <a:tblPr firstRow="1" bandRow="1">
                <a:tableStyleId>{125E5076-3810-47DD-B79F-674D7AD40C01}</a:tableStyleId>
              </a:tblPr>
              <a:tblGrid>
                <a:gridCol w="6184900">
                  <a:extLst>
                    <a:ext uri="{9D8B030D-6E8A-4147-A177-3AD203B41FA5}">
                      <a16:colId xmlns:a16="http://schemas.microsoft.com/office/drawing/2014/main" val="2843914737"/>
                    </a:ext>
                  </a:extLst>
                </a:gridCol>
                <a:gridCol w="2332566">
                  <a:extLst>
                    <a:ext uri="{9D8B030D-6E8A-4147-A177-3AD203B41FA5}">
                      <a16:colId xmlns:a16="http://schemas.microsoft.com/office/drawing/2014/main" val="2990511145"/>
                    </a:ext>
                  </a:extLst>
                </a:gridCol>
                <a:gridCol w="2451099">
                  <a:extLst>
                    <a:ext uri="{9D8B030D-6E8A-4147-A177-3AD203B41FA5}">
                      <a16:colId xmlns:a16="http://schemas.microsoft.com/office/drawing/2014/main" val="2304255640"/>
                    </a:ext>
                  </a:extLst>
                </a:gridCol>
              </a:tblGrid>
              <a:tr h="370840">
                <a:tc>
                  <a:txBody>
                    <a:bodyPr/>
                    <a:lstStyle/>
                    <a:p>
                      <a:r>
                        <a:rPr lang="en-US" dirty="0"/>
                        <a:t>Talk</a:t>
                      </a:r>
                    </a:p>
                  </a:txBody>
                  <a:tcPr/>
                </a:tc>
                <a:tc>
                  <a:txBody>
                    <a:bodyPr/>
                    <a:lstStyle/>
                    <a:p>
                      <a:r>
                        <a:rPr lang="en-US" dirty="0"/>
                        <a:t>Speakers</a:t>
                      </a:r>
                    </a:p>
                  </a:txBody>
                  <a:tcPr/>
                </a:tc>
                <a:tc>
                  <a:txBody>
                    <a:bodyPr/>
                    <a:lstStyle/>
                    <a:p>
                      <a:r>
                        <a:rPr lang="en-US" dirty="0"/>
                        <a:t>Time</a:t>
                      </a:r>
                    </a:p>
                  </a:txBody>
                  <a:tcPr/>
                </a:tc>
                <a:extLst>
                  <a:ext uri="{0D108BD9-81ED-4DB2-BD59-A6C34878D82A}">
                    <a16:rowId xmlns:a16="http://schemas.microsoft.com/office/drawing/2014/main" val="784953157"/>
                  </a:ext>
                </a:extLst>
              </a:tr>
              <a:tr h="370840">
                <a:tc>
                  <a:txBody>
                    <a:bodyPr/>
                    <a:lstStyle/>
                    <a:p>
                      <a:r>
                        <a:rPr lang="en-US" dirty="0" err="1"/>
                        <a:t>Microfrontends</a:t>
                      </a:r>
                      <a:r>
                        <a:rPr lang="en-US" dirty="0"/>
                        <a:t> with Blazor: Welcome to the Party!</a:t>
                      </a:r>
                    </a:p>
                  </a:txBody>
                  <a:tcPr/>
                </a:tc>
                <a:tc>
                  <a:txBody>
                    <a:bodyPr/>
                    <a:lstStyle/>
                    <a:p>
                      <a:r>
                        <a:rPr lang="en-US" dirty="0"/>
                        <a:t>Florian </a:t>
                      </a:r>
                      <a:r>
                        <a:rPr lang="en-US" dirty="0" err="1"/>
                        <a:t>Rappl</a:t>
                      </a:r>
                      <a:endParaRPr lang="en-US" dirty="0"/>
                    </a:p>
                  </a:txBody>
                  <a:tcPr/>
                </a:tc>
                <a:tc>
                  <a:txBody>
                    <a:bodyPr/>
                    <a:lstStyle/>
                    <a:p>
                      <a:r>
                        <a:rPr lang="en-US" dirty="0"/>
                        <a:t>01:30 (PT) | 09:30 (UTC)</a:t>
                      </a:r>
                    </a:p>
                  </a:txBody>
                  <a:tcPr/>
                </a:tc>
                <a:extLst>
                  <a:ext uri="{0D108BD9-81ED-4DB2-BD59-A6C34878D82A}">
                    <a16:rowId xmlns:a16="http://schemas.microsoft.com/office/drawing/2014/main" val="781756612"/>
                  </a:ext>
                </a:extLst>
              </a:tr>
              <a:tr h="370840">
                <a:tc>
                  <a:txBody>
                    <a:bodyPr/>
                    <a:lstStyle/>
                    <a:p>
                      <a:r>
                        <a:rPr lang="en-US" dirty="0"/>
                        <a:t>Introducing the MVVM Toolkit, a .NET Standard Library in the Windows Community Toolkit</a:t>
                      </a:r>
                    </a:p>
                  </a:txBody>
                  <a:tcPr/>
                </a:tc>
                <a:tc>
                  <a:txBody>
                    <a:bodyPr/>
                    <a:lstStyle/>
                    <a:p>
                      <a:r>
                        <a:rPr lang="en-US" dirty="0"/>
                        <a:t>Michael A. Hawker</a:t>
                      </a:r>
                    </a:p>
                    <a:p>
                      <a:r>
                        <a:rPr lang="en-US" dirty="0"/>
                        <a:t>Sergio </a:t>
                      </a:r>
                      <a:r>
                        <a:rPr lang="en-US" dirty="0" err="1"/>
                        <a:t>Pedri</a:t>
                      </a:r>
                      <a:r>
                        <a:rPr lang="en-US" dirty="0"/>
                        <a:t> </a:t>
                      </a:r>
                    </a:p>
                  </a:txBody>
                  <a:tcPr/>
                </a:tc>
                <a:tc>
                  <a:txBody>
                    <a:bodyPr/>
                    <a:lstStyle/>
                    <a:p>
                      <a:r>
                        <a:rPr lang="en-US" dirty="0"/>
                        <a:t>02:00 (PT) | 10:00 (UTC)</a:t>
                      </a:r>
                    </a:p>
                  </a:txBody>
                  <a:tcPr/>
                </a:tc>
                <a:extLst>
                  <a:ext uri="{0D108BD9-81ED-4DB2-BD59-A6C34878D82A}">
                    <a16:rowId xmlns:a16="http://schemas.microsoft.com/office/drawing/2014/main" val="760899307"/>
                  </a:ext>
                </a:extLst>
              </a:tr>
              <a:tr h="370840">
                <a:tc>
                  <a:txBody>
                    <a:bodyPr/>
                    <a:lstStyle/>
                    <a:p>
                      <a:r>
                        <a:rPr lang="en-US" dirty="0"/>
                        <a:t>Building Real-time Applications with Blazor and </a:t>
                      </a:r>
                      <a:r>
                        <a:rPr lang="en-US" dirty="0" err="1"/>
                        <a:t>GraphQL</a:t>
                      </a:r>
                      <a:endParaRPr lang="en-US" dirty="0"/>
                    </a:p>
                  </a:txBody>
                  <a:tcPr/>
                </a:tc>
                <a:tc>
                  <a:txBody>
                    <a:bodyPr/>
                    <a:lstStyle/>
                    <a:p>
                      <a:r>
                        <a:rPr lang="en-US" dirty="0"/>
                        <a:t>Michael </a:t>
                      </a:r>
                      <a:r>
                        <a:rPr lang="en-US" dirty="0" err="1"/>
                        <a:t>Staib</a:t>
                      </a:r>
                      <a:endParaRPr lang="en-US" dirty="0"/>
                    </a:p>
                  </a:txBody>
                  <a:tcPr/>
                </a:tc>
                <a:tc>
                  <a:txBody>
                    <a:bodyPr/>
                    <a:lstStyle/>
                    <a:p>
                      <a:r>
                        <a:rPr lang="en-US" dirty="0"/>
                        <a:t>04:00 (PT) | 12:00 (UTC)</a:t>
                      </a:r>
                    </a:p>
                  </a:txBody>
                  <a:tcPr/>
                </a:tc>
                <a:extLst>
                  <a:ext uri="{0D108BD9-81ED-4DB2-BD59-A6C34878D82A}">
                    <a16:rowId xmlns:a16="http://schemas.microsoft.com/office/drawing/2014/main" val="3087970113"/>
                  </a:ext>
                </a:extLst>
              </a:tr>
              <a:tr h="370840">
                <a:tc>
                  <a:txBody>
                    <a:bodyPr/>
                    <a:lstStyle/>
                    <a:p>
                      <a:r>
                        <a:rPr lang="en-US" dirty="0"/>
                        <a:t>Getting Started With Blazor</a:t>
                      </a:r>
                    </a:p>
                  </a:txBody>
                  <a:tcPr/>
                </a:tc>
                <a:tc>
                  <a:txBody>
                    <a:bodyPr/>
                    <a:lstStyle/>
                    <a:p>
                      <a:r>
                        <a:rPr lang="en-US" dirty="0"/>
                        <a:t>Carole Rennie Logan</a:t>
                      </a:r>
                    </a:p>
                  </a:txBody>
                  <a:tcPr/>
                </a:tc>
                <a:tc>
                  <a:txBody>
                    <a:bodyPr/>
                    <a:lstStyle/>
                    <a:p>
                      <a:r>
                        <a:rPr lang="en-US" dirty="0"/>
                        <a:t>05:30 (PT) | 13:30 (UTC)</a:t>
                      </a:r>
                    </a:p>
                  </a:txBody>
                  <a:tcPr/>
                </a:tc>
                <a:extLst>
                  <a:ext uri="{0D108BD9-81ED-4DB2-BD59-A6C34878D82A}">
                    <a16:rowId xmlns:a16="http://schemas.microsoft.com/office/drawing/2014/main" val="2835178602"/>
                  </a:ext>
                </a:extLst>
              </a:tr>
              <a:tr h="370840">
                <a:tc>
                  <a:txBody>
                    <a:bodyPr/>
                    <a:lstStyle/>
                    <a:p>
                      <a:r>
                        <a:rPr lang="en-US" dirty="0"/>
                        <a:t>Components in Blazor</a:t>
                      </a:r>
                    </a:p>
                  </a:txBody>
                  <a:tcPr/>
                </a:tc>
                <a:tc>
                  <a:txBody>
                    <a:bodyPr/>
                    <a:lstStyle/>
                    <a:p>
                      <a:r>
                        <a:rPr lang="en-US" dirty="0"/>
                        <a:t>Poornima </a:t>
                      </a:r>
                      <a:r>
                        <a:rPr lang="en-US" dirty="0" err="1"/>
                        <a:t>Nayar</a:t>
                      </a:r>
                      <a:endParaRPr lang="en-US" dirty="0"/>
                    </a:p>
                  </a:txBody>
                  <a:tcPr/>
                </a:tc>
                <a:tc>
                  <a:txBody>
                    <a:bodyPr/>
                    <a:lstStyle/>
                    <a:p>
                      <a:r>
                        <a:rPr lang="en-US" dirty="0"/>
                        <a:t>06:30 (PT) | 14:30 (UTC)</a:t>
                      </a:r>
                    </a:p>
                  </a:txBody>
                  <a:tcPr/>
                </a:tc>
                <a:extLst>
                  <a:ext uri="{0D108BD9-81ED-4DB2-BD59-A6C34878D82A}">
                    <a16:rowId xmlns:a16="http://schemas.microsoft.com/office/drawing/2014/main" val="33552952"/>
                  </a:ext>
                </a:extLst>
              </a:tr>
              <a:tr h="370840">
                <a:tc>
                  <a:txBody>
                    <a:bodyPr/>
                    <a:lstStyle/>
                    <a:p>
                      <a:r>
                        <a:rPr lang="en-US" dirty="0"/>
                        <a:t>Application State in Blazor Apps</a:t>
                      </a:r>
                    </a:p>
                  </a:txBody>
                  <a:tcPr/>
                </a:tc>
                <a:tc>
                  <a:txBody>
                    <a:bodyPr/>
                    <a:lstStyle/>
                    <a:p>
                      <a:r>
                        <a:rPr lang="en-US" dirty="0"/>
                        <a:t>Carl Franklin</a:t>
                      </a:r>
                    </a:p>
                  </a:txBody>
                  <a:tcPr/>
                </a:tc>
                <a:tc>
                  <a:txBody>
                    <a:bodyPr/>
                    <a:lstStyle/>
                    <a:p>
                      <a:r>
                        <a:rPr lang="en-US" dirty="0"/>
                        <a:t>10:00 (PT) | 18:00 (UTC)</a:t>
                      </a:r>
                    </a:p>
                  </a:txBody>
                  <a:tcPr/>
                </a:tc>
                <a:extLst>
                  <a:ext uri="{0D108BD9-81ED-4DB2-BD59-A6C34878D82A}">
                    <a16:rowId xmlns:a16="http://schemas.microsoft.com/office/drawing/2014/main" val="1648696599"/>
                  </a:ext>
                </a:extLst>
              </a:tr>
              <a:tr h="370840">
                <a:tc>
                  <a:txBody>
                    <a:bodyPr/>
                    <a:lstStyle/>
                    <a:p>
                      <a:r>
                        <a:rPr lang="en-US" dirty="0"/>
                        <a:t>Blazor Stability Testing Tools for Bullet Proof Applications</a:t>
                      </a:r>
                    </a:p>
                  </a:txBody>
                  <a:tcPr/>
                </a:tc>
                <a:tc>
                  <a:txBody>
                    <a:bodyPr/>
                    <a:lstStyle/>
                    <a:p>
                      <a:r>
                        <a:rPr lang="en-US" dirty="0"/>
                        <a:t>Ed </a:t>
                      </a:r>
                      <a:r>
                        <a:rPr lang="en-US" dirty="0" err="1"/>
                        <a:t>Charbeneau</a:t>
                      </a:r>
                      <a:endParaRPr lang="en-US" dirty="0"/>
                    </a:p>
                  </a:txBody>
                  <a:tcPr/>
                </a:tc>
                <a:tc>
                  <a:txBody>
                    <a:bodyPr/>
                    <a:lstStyle/>
                    <a:p>
                      <a:r>
                        <a:rPr lang="en-US" dirty="0"/>
                        <a:t>11:00 (PT) | 19:00 (UTC)</a:t>
                      </a:r>
                    </a:p>
                  </a:txBody>
                  <a:tcPr/>
                </a:tc>
                <a:extLst>
                  <a:ext uri="{0D108BD9-81ED-4DB2-BD59-A6C34878D82A}">
                    <a16:rowId xmlns:a16="http://schemas.microsoft.com/office/drawing/2014/main" val="2355744122"/>
                  </a:ext>
                </a:extLst>
              </a:tr>
              <a:tr h="370840">
                <a:tc>
                  <a:txBody>
                    <a:bodyPr/>
                    <a:lstStyle/>
                    <a:p>
                      <a:r>
                        <a:rPr lang="en-US" dirty="0"/>
                        <a:t>From Web Forms to Blazor - Introducing the Blazor Web Forms Components</a:t>
                      </a:r>
                    </a:p>
                  </a:txBody>
                  <a:tcPr/>
                </a:tc>
                <a:tc>
                  <a:txBody>
                    <a:bodyPr/>
                    <a:lstStyle/>
                    <a:p>
                      <a:r>
                        <a:rPr lang="en-US" dirty="0"/>
                        <a:t>Jeff Fritz</a:t>
                      </a:r>
                    </a:p>
                  </a:txBody>
                  <a:tcPr/>
                </a:tc>
                <a:tc>
                  <a:txBody>
                    <a:bodyPr/>
                    <a:lstStyle/>
                    <a:p>
                      <a:r>
                        <a:rPr lang="en-US" dirty="0"/>
                        <a:t>12:00 (PT) | 20:00 (UTC)</a:t>
                      </a:r>
                    </a:p>
                  </a:txBody>
                  <a:tcPr/>
                </a:tc>
                <a:extLst>
                  <a:ext uri="{0D108BD9-81ED-4DB2-BD59-A6C34878D82A}">
                    <a16:rowId xmlns:a16="http://schemas.microsoft.com/office/drawing/2014/main" val="2547675059"/>
                  </a:ext>
                </a:extLst>
              </a:tr>
              <a:tr h="370840">
                <a:tc>
                  <a:txBody>
                    <a:bodyPr/>
                    <a:lstStyle/>
                    <a:p>
                      <a:r>
                        <a:rPr lang="en-US" dirty="0" err="1"/>
                        <a:t>Trailblazor</a:t>
                      </a:r>
                      <a:r>
                        <a:rPr lang="en-US" dirty="0"/>
                        <a:t>: Building Dynamic Applications with Blazor</a:t>
                      </a:r>
                    </a:p>
                  </a:txBody>
                  <a:tcPr/>
                </a:tc>
                <a:tc>
                  <a:txBody>
                    <a:bodyPr/>
                    <a:lstStyle/>
                    <a:p>
                      <a:r>
                        <a:rPr lang="en-US" dirty="0"/>
                        <a:t>Shaun Walker</a:t>
                      </a:r>
                    </a:p>
                  </a:txBody>
                  <a:tcPr/>
                </a:tc>
                <a:tc>
                  <a:txBody>
                    <a:bodyPr/>
                    <a:lstStyle/>
                    <a:p>
                      <a:r>
                        <a:rPr lang="en-US" dirty="0"/>
                        <a:t>13:00 (PT) | 21:00 (UTC)</a:t>
                      </a:r>
                    </a:p>
                  </a:txBody>
                  <a:tcPr/>
                </a:tc>
                <a:extLst>
                  <a:ext uri="{0D108BD9-81ED-4DB2-BD59-A6C34878D82A}">
                    <a16:rowId xmlns:a16="http://schemas.microsoft.com/office/drawing/2014/main" val="3730354406"/>
                  </a:ext>
                </a:extLst>
              </a:tr>
              <a:tr h="370840">
                <a:tc>
                  <a:txBody>
                    <a:bodyPr/>
                    <a:lstStyle/>
                    <a:p>
                      <a:r>
                        <a:rPr lang="en-US" dirty="0"/>
                        <a:t>Build native and hybrid mobile apps with Mobile Blazor Bindings</a:t>
                      </a:r>
                    </a:p>
                  </a:txBody>
                  <a:tcPr/>
                </a:tc>
                <a:tc>
                  <a:txBody>
                    <a:bodyPr/>
                    <a:lstStyle/>
                    <a:p>
                      <a:r>
                        <a:rPr lang="en-US" dirty="0" err="1"/>
                        <a:t>Eilon</a:t>
                      </a:r>
                      <a:r>
                        <a:rPr lang="en-US" dirty="0"/>
                        <a:t> Lipton</a:t>
                      </a:r>
                    </a:p>
                  </a:txBody>
                  <a:tcPr/>
                </a:tc>
                <a:tc>
                  <a:txBody>
                    <a:bodyPr/>
                    <a:lstStyle/>
                    <a:p>
                      <a:r>
                        <a:rPr lang="en-US" dirty="0"/>
                        <a:t>15:30 (PT) | 23:30 (UTC)</a:t>
                      </a:r>
                    </a:p>
                  </a:txBody>
                  <a:tcPr/>
                </a:tc>
                <a:extLst>
                  <a:ext uri="{0D108BD9-81ED-4DB2-BD59-A6C34878D82A}">
                    <a16:rowId xmlns:a16="http://schemas.microsoft.com/office/drawing/2014/main" val="923151362"/>
                  </a:ext>
                </a:extLst>
              </a:tr>
            </a:tbl>
          </a:graphicData>
        </a:graphic>
      </p:graphicFrame>
    </p:spTree>
    <p:extLst>
      <p:ext uri="{BB962C8B-B14F-4D97-AF65-F5344CB8AC3E}">
        <p14:creationId xmlns:p14="http://schemas.microsoft.com/office/powerpoint/2010/main" val="4281259305"/>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965</TotalTime>
  <Words>1052</Words>
  <Application>Microsoft Office PowerPoint</Application>
  <PresentationFormat>Widescreen</PresentationFormat>
  <Paragraphs>128</Paragraphs>
  <Slides>23</Slides>
  <Notes>6</Notes>
  <HiddenSlides>12</HiddenSlides>
  <MMClips>0</MMClips>
  <ScaleCrop>false</ScaleCrop>
  <HeadingPairs>
    <vt:vector size="4" baseType="variant">
      <vt:variant>
        <vt:lpstr>Theme</vt:lpstr>
      </vt:variant>
      <vt:variant>
        <vt:i4>3</vt:i4>
      </vt:variant>
      <vt:variant>
        <vt:lpstr>Slide Titles</vt:lpstr>
      </vt:variant>
      <vt:variant>
        <vt:i4>23</vt:i4>
      </vt:variant>
    </vt:vector>
  </HeadingPairs>
  <TitlesOfParts>
    <vt:vector size="26" baseType="lpstr">
      <vt:lpstr>1_Office Theme</vt:lpstr>
      <vt:lpstr>3_Office Theme</vt:lpstr>
      <vt:lpstr>2_Office Theme</vt:lpstr>
      <vt:lpstr>Modern Web Development with Blazor &amp; .NET 5</vt:lpstr>
      <vt:lpstr>.NET on the Web</vt:lpstr>
      <vt:lpstr>ASP.NET Core in .NET 5</vt:lpstr>
      <vt:lpstr>ASP.NET Core: Now with Blazor!</vt:lpstr>
      <vt:lpstr>PowerPoint Presentation</vt:lpstr>
      <vt:lpstr>Demo</vt:lpstr>
      <vt:lpstr>In summary</vt:lpstr>
      <vt:lpstr>More Blazor at .NET Conf – Day #1</vt:lpstr>
      <vt:lpstr>More Blazor at .NET Conf – Day #2</vt:lpstr>
      <vt:lpstr>Questions?</vt:lpstr>
      <vt:lpstr>Thanks for joining!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Daniel Roth</cp:lastModifiedBy>
  <cp:revision>4</cp:revision>
  <dcterms:created xsi:type="dcterms:W3CDTF">2020-08-18T20:47:27Z</dcterms:created>
  <dcterms:modified xsi:type="dcterms:W3CDTF">2020-11-03T18:04:41Z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